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2"/>
    <p:sldId id="257" r:id="rId33"/>
    <p:sldId id="258" r:id="rId34"/>
    <p:sldId id="259" r:id="rId35"/>
    <p:sldId id="260" r:id="rId36"/>
    <p:sldId id="261" r:id="rId37"/>
    <p:sldId id="262" r:id="rId38"/>
    <p:sldId id="263" r:id="rId39"/>
    <p:sldId id="264" r:id="rId40"/>
    <p:sldId id="265" r:id="rId41"/>
    <p:sldId id="266" r:id="rId42"/>
    <p:sldId id="267" r:id="rId43"/>
    <p:sldId id="268" r:id="rId44"/>
    <p:sldId id="269" r:id="rId45"/>
    <p:sldId id="270" r:id="rId46"/>
    <p:sldId id="271" r:id="rId47"/>
    <p:sldId id="272" r:id="rId48"/>
    <p:sldId id="273" r:id="rId49"/>
    <p:sldId id="274" r:id="rId50"/>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Light" charset="1" panose="020B0306030504020204"/>
      <p:regular r:id="rId10"/>
    </p:embeddedFont>
    <p:embeddedFont>
      <p:font typeface="Open Sans Light Bold" charset="1" panose="020B0806030504020204"/>
      <p:regular r:id="rId11"/>
    </p:embeddedFont>
    <p:embeddedFont>
      <p:font typeface="Open Sans Light Italics" charset="1" panose="020B0306030504020204"/>
      <p:regular r:id="rId12"/>
    </p:embeddedFont>
    <p:embeddedFont>
      <p:font typeface="Open Sans Light Bold Italics" charset="1" panose="020B0806030504020204"/>
      <p:regular r:id="rId13"/>
    </p:embeddedFont>
    <p:embeddedFont>
      <p:font typeface="Open Sans" charset="1" panose="020B0606030504020204"/>
      <p:regular r:id="rId14"/>
    </p:embeddedFont>
    <p:embeddedFont>
      <p:font typeface="Open Sans Bold" charset="1" panose="020B0806030504020204"/>
      <p:regular r:id="rId15"/>
    </p:embeddedFont>
    <p:embeddedFont>
      <p:font typeface="Open Sans Italics" charset="1" panose="020B0606030504020204"/>
      <p:regular r:id="rId16"/>
    </p:embeddedFont>
    <p:embeddedFont>
      <p:font typeface="Open Sans Bold Italics" charset="1" panose="020B0806030504020204"/>
      <p:regular r:id="rId17"/>
    </p:embeddedFont>
    <p:embeddedFont>
      <p:font typeface="Open Sans Extra Bold" charset="1" panose="020B0906030804020204"/>
      <p:regular r:id="rId18"/>
    </p:embeddedFont>
    <p:embeddedFont>
      <p:font typeface="Open Sans Extra Bold Italics" charset="1" panose="020B0906030804020204"/>
      <p:regular r:id="rId19"/>
    </p:embeddedFont>
    <p:embeddedFont>
      <p:font typeface="Fira Sans Bold" charset="1" panose="020B0803050000020004"/>
      <p:regular r:id="rId20"/>
    </p:embeddedFont>
    <p:embeddedFont>
      <p:font typeface="Fira Sans Bold Bold" charset="1" panose="020B0903050000020004"/>
      <p:regular r:id="rId21"/>
    </p:embeddedFont>
    <p:embeddedFont>
      <p:font typeface="Fira Sans Bold Italics" charset="1" panose="020B0803050000020004"/>
      <p:regular r:id="rId22"/>
    </p:embeddedFont>
    <p:embeddedFont>
      <p:font typeface="Fira Sans Bold Bold Italics" charset="1" panose="020B0903050000020004"/>
      <p:regular r:id="rId23"/>
    </p:embeddedFont>
    <p:embeddedFont>
      <p:font typeface="Fira Sans Light" charset="1" panose="020B0403050000020004"/>
      <p:regular r:id="rId24"/>
    </p:embeddedFont>
    <p:embeddedFont>
      <p:font typeface="Fira Sans Light Bold" charset="1" panose="020B0503050000020004"/>
      <p:regular r:id="rId25"/>
    </p:embeddedFont>
    <p:embeddedFont>
      <p:font typeface="Fira Sans Light Italics" charset="1" panose="020B0403050000020004"/>
      <p:regular r:id="rId26"/>
    </p:embeddedFont>
    <p:embeddedFont>
      <p:font typeface="Fira Sans Light Bold Italics" charset="1" panose="020B0503050000020004"/>
      <p:regular r:id="rId27"/>
    </p:embeddedFont>
    <p:embeddedFont>
      <p:font typeface="Fira Sans Medium" charset="1" panose="020B0603050000020004"/>
      <p:regular r:id="rId28"/>
    </p:embeddedFont>
    <p:embeddedFont>
      <p:font typeface="Fira Sans Medium Bold" charset="1" panose="020B0603050000020004"/>
      <p:regular r:id="rId29"/>
    </p:embeddedFont>
    <p:embeddedFont>
      <p:font typeface="Fira Sans Medium Italics" charset="1" panose="020B0603050000020004"/>
      <p:regular r:id="rId30"/>
    </p:embeddedFont>
    <p:embeddedFont>
      <p:font typeface="Fira Sans Medium Bold Italics" charset="1" panose="020B0703050000020004"/>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slides/slide1.xml" Type="http://schemas.openxmlformats.org/officeDocument/2006/relationships/slide"/><Relationship Id="rId33" Target="slides/slide2.xml" Type="http://schemas.openxmlformats.org/officeDocument/2006/relationships/slide"/><Relationship Id="rId34" Target="slides/slide3.xml" Type="http://schemas.openxmlformats.org/officeDocument/2006/relationships/slide"/><Relationship Id="rId35" Target="slides/slide4.xml" Type="http://schemas.openxmlformats.org/officeDocument/2006/relationships/slide"/><Relationship Id="rId36" Target="slides/slide5.xml" Type="http://schemas.openxmlformats.org/officeDocument/2006/relationships/slide"/><Relationship Id="rId37" Target="slides/slide6.xml" Type="http://schemas.openxmlformats.org/officeDocument/2006/relationships/slide"/><Relationship Id="rId38" Target="slides/slide7.xml" Type="http://schemas.openxmlformats.org/officeDocument/2006/relationships/slide"/><Relationship Id="rId39" Target="slides/slide8.xml" Type="http://schemas.openxmlformats.org/officeDocument/2006/relationships/slide"/><Relationship Id="rId4" Target="theme/theme1.xml" Type="http://schemas.openxmlformats.org/officeDocument/2006/relationships/theme"/><Relationship Id="rId40" Target="slides/slide9.xml" Type="http://schemas.openxmlformats.org/officeDocument/2006/relationships/slide"/><Relationship Id="rId41" Target="slides/slide10.xml" Type="http://schemas.openxmlformats.org/officeDocument/2006/relationships/slide"/><Relationship Id="rId42" Target="slides/slide11.xml" Type="http://schemas.openxmlformats.org/officeDocument/2006/relationships/slide"/><Relationship Id="rId43" Target="slides/slide12.xml" Type="http://schemas.openxmlformats.org/officeDocument/2006/relationships/slide"/><Relationship Id="rId44" Target="slides/slide13.xml" Type="http://schemas.openxmlformats.org/officeDocument/2006/relationships/slide"/><Relationship Id="rId45" Target="slides/slide14.xml" Type="http://schemas.openxmlformats.org/officeDocument/2006/relationships/slide"/><Relationship Id="rId46" Target="slides/slide15.xml" Type="http://schemas.openxmlformats.org/officeDocument/2006/relationships/slide"/><Relationship Id="rId47" Target="slides/slide16.xml" Type="http://schemas.openxmlformats.org/officeDocument/2006/relationships/slide"/><Relationship Id="rId48" Target="slides/slide17.xml" Type="http://schemas.openxmlformats.org/officeDocument/2006/relationships/slide"/><Relationship Id="rId49" Target="slides/slide18.xml" Type="http://schemas.openxmlformats.org/officeDocument/2006/relationships/slide"/><Relationship Id="rId5" Target="tableStyles.xml" Type="http://schemas.openxmlformats.org/officeDocument/2006/relationships/tableStyles"/><Relationship Id="rId50" Target="slides/slide19.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4.jpeg" Type="http://schemas.openxmlformats.org/officeDocument/2006/relationships/image"/><Relationship Id="rId4" Target="../media/image1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png" Type="http://schemas.openxmlformats.org/officeDocument/2006/relationships/image"/><Relationship Id="rId4" Target="../media/image20.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21.jpeg" Type="http://schemas.openxmlformats.org/officeDocument/2006/relationships/image"/><Relationship Id="rId5" Target="../media/image22.jpeg" Type="http://schemas.openxmlformats.org/officeDocument/2006/relationships/image"/><Relationship Id="rId6" Target="../media/image23.jpeg" Type="http://schemas.openxmlformats.org/officeDocument/2006/relationships/image"/><Relationship Id="rId7" Target="../media/image2.jpeg" Type="http://schemas.openxmlformats.org/officeDocument/2006/relationships/image"/><Relationship Id="rId8" Target="../media/image24.png" Type="http://schemas.openxmlformats.org/officeDocument/2006/relationships/image"/><Relationship Id="rId9" Target="../media/image2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 Id="rId4"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55" t="0" r="55" b="0"/>
          <a:stretch>
            <a:fillRect/>
          </a:stretch>
        </p:blipFill>
        <p:spPr>
          <a:xfrm>
            <a:off x="0" y="0"/>
            <a:ext cx="18288000" cy="10287000"/>
          </a:xfrm>
          <a:prstGeom prst="rect">
            <a:avLst/>
          </a:prstGeom>
        </p:spPr>
      </p:pic>
      <p:grpSp>
        <p:nvGrpSpPr>
          <p:cNvPr name="Group 3" id="3"/>
          <p:cNvGrpSpPr/>
          <p:nvPr/>
        </p:nvGrpSpPr>
        <p:grpSpPr>
          <a:xfrm rot="-10800000">
            <a:off x="-3855056" y="3973382"/>
            <a:ext cx="17435875" cy="13157506"/>
            <a:chOff x="0" y="0"/>
            <a:chExt cx="7118922" cy="5372100"/>
          </a:xfrm>
        </p:grpSpPr>
        <p:sp>
          <p:nvSpPr>
            <p:cNvPr name="Freeform 4" id="4"/>
            <p:cNvSpPr/>
            <p:nvPr/>
          </p:nvSpPr>
          <p:spPr>
            <a:xfrm>
              <a:off x="0" y="0"/>
              <a:ext cx="7118922" cy="5372100"/>
            </a:xfrm>
            <a:custGeom>
              <a:avLst/>
              <a:gdLst/>
              <a:ahLst/>
              <a:cxnLst/>
              <a:rect r="r" b="b" t="t" l="l"/>
              <a:pathLst>
                <a:path h="5372100" w="7118922">
                  <a:moveTo>
                    <a:pt x="5568252" y="0"/>
                  </a:moveTo>
                  <a:lnTo>
                    <a:pt x="1550670" y="0"/>
                  </a:lnTo>
                  <a:lnTo>
                    <a:pt x="0" y="2686050"/>
                  </a:lnTo>
                  <a:lnTo>
                    <a:pt x="1550670" y="5372100"/>
                  </a:lnTo>
                  <a:lnTo>
                    <a:pt x="5568252" y="5372100"/>
                  </a:lnTo>
                  <a:lnTo>
                    <a:pt x="7118922" y="2686050"/>
                  </a:lnTo>
                  <a:lnTo>
                    <a:pt x="5568252" y="0"/>
                  </a:lnTo>
                  <a:close/>
                </a:path>
              </a:pathLst>
            </a:custGeom>
            <a:solidFill>
              <a:srgbClr val="545454"/>
            </a:solidFill>
          </p:spPr>
        </p:sp>
      </p:grpSp>
      <p:pic>
        <p:nvPicPr>
          <p:cNvPr name="Picture 5" id="5"/>
          <p:cNvPicPr>
            <a:picLocks noChangeAspect="true"/>
          </p:cNvPicPr>
          <p:nvPr/>
        </p:nvPicPr>
        <p:blipFill>
          <a:blip r:embed="rId3"/>
          <a:srcRect l="0" t="0" r="0" b="0"/>
          <a:stretch>
            <a:fillRect/>
          </a:stretch>
        </p:blipFill>
        <p:spPr>
          <a:xfrm flipH="false" flipV="false" rot="0">
            <a:off x="15348940" y="776565"/>
            <a:ext cx="1910360" cy="1910360"/>
          </a:xfrm>
          <a:prstGeom prst="rect">
            <a:avLst/>
          </a:prstGeom>
        </p:spPr>
      </p:pic>
      <p:grpSp>
        <p:nvGrpSpPr>
          <p:cNvPr name="Group 6" id="6"/>
          <p:cNvGrpSpPr/>
          <p:nvPr/>
        </p:nvGrpSpPr>
        <p:grpSpPr>
          <a:xfrm rot="0">
            <a:off x="647026" y="5361016"/>
            <a:ext cx="9306426" cy="3897284"/>
            <a:chOff x="0" y="0"/>
            <a:chExt cx="12408569" cy="5196379"/>
          </a:xfrm>
        </p:grpSpPr>
        <p:sp>
          <p:nvSpPr>
            <p:cNvPr name="TextBox 7" id="7"/>
            <p:cNvSpPr txBox="true"/>
            <p:nvPr/>
          </p:nvSpPr>
          <p:spPr>
            <a:xfrm rot="0">
              <a:off x="0" y="0"/>
              <a:ext cx="12408569" cy="4038600"/>
            </a:xfrm>
            <a:prstGeom prst="rect">
              <a:avLst/>
            </a:prstGeom>
          </p:spPr>
          <p:txBody>
            <a:bodyPr anchor="t" rtlCol="false" tIns="0" lIns="0" bIns="0" rIns="0">
              <a:spAutoFit/>
            </a:bodyPr>
            <a:lstStyle/>
            <a:p>
              <a:pPr>
                <a:lnSpc>
                  <a:spcPts val="11999"/>
                </a:lnSpc>
              </a:pPr>
              <a:r>
                <a:rPr lang="en-US" sz="9999" spc="299">
                  <a:solidFill>
                    <a:srgbClr val="FFFFFF"/>
                  </a:solidFill>
                  <a:latin typeface="Fira Sans Bold Bold"/>
                </a:rPr>
                <a:t>CONSCIOUS </a:t>
              </a:r>
            </a:p>
            <a:p>
              <a:pPr>
                <a:lnSpc>
                  <a:spcPts val="11999"/>
                </a:lnSpc>
              </a:pPr>
              <a:r>
                <a:rPr lang="en-US" sz="9999" spc="299">
                  <a:solidFill>
                    <a:srgbClr val="FFFFFF"/>
                  </a:solidFill>
                  <a:latin typeface="Fira Sans Bold Bold"/>
                </a:rPr>
                <a:t>CONSUMERS</a:t>
              </a:r>
            </a:p>
          </p:txBody>
        </p:sp>
        <p:sp>
          <p:nvSpPr>
            <p:cNvPr name="TextBox 8" id="8"/>
            <p:cNvSpPr txBox="true"/>
            <p:nvPr/>
          </p:nvSpPr>
          <p:spPr>
            <a:xfrm rot="0">
              <a:off x="0" y="4413212"/>
              <a:ext cx="12408569" cy="783167"/>
            </a:xfrm>
            <a:prstGeom prst="rect">
              <a:avLst/>
            </a:prstGeom>
          </p:spPr>
          <p:txBody>
            <a:bodyPr anchor="t" rtlCol="false" tIns="0" lIns="0" bIns="0" rIns="0">
              <a:spAutoFit/>
            </a:bodyPr>
            <a:lstStyle/>
            <a:p>
              <a:pPr>
                <a:lnSpc>
                  <a:spcPts val="4900"/>
                </a:lnSpc>
              </a:pPr>
              <a:r>
                <a:rPr lang="en-US" sz="3500" spc="105">
                  <a:solidFill>
                    <a:srgbClr val="FFFFFF"/>
                  </a:solidFill>
                  <a:latin typeface="Fira Sans Light Bold"/>
                </a:rPr>
                <a:t>Animal Welfare</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34026" r="0" b="0"/>
          <a:stretch>
            <a:fillRect/>
          </a:stretch>
        </p:blipFill>
        <p:spPr>
          <a:xfrm flipH="false" flipV="false" rot="0">
            <a:off x="11545863" y="-2098225"/>
            <a:ext cx="7440266" cy="4248148"/>
          </a:xfrm>
          <a:prstGeom prst="rect">
            <a:avLst/>
          </a:prstGeom>
        </p:spPr>
      </p:pic>
      <p:sp>
        <p:nvSpPr>
          <p:cNvPr name="TextBox 3" id="3"/>
          <p:cNvSpPr txBox="true"/>
          <p:nvPr/>
        </p:nvSpPr>
        <p:spPr>
          <a:xfrm rot="0">
            <a:off x="1745754" y="3609975"/>
            <a:ext cx="14796492" cy="1533525"/>
          </a:xfrm>
          <a:prstGeom prst="rect">
            <a:avLst/>
          </a:prstGeom>
        </p:spPr>
        <p:txBody>
          <a:bodyPr anchor="t" rtlCol="false" tIns="0" lIns="0" bIns="0" rIns="0">
            <a:spAutoFit/>
          </a:bodyPr>
          <a:lstStyle/>
          <a:p>
            <a:pPr algn="ctr">
              <a:lnSpc>
                <a:spcPts val="12599"/>
              </a:lnSpc>
            </a:pPr>
            <a:r>
              <a:rPr lang="en-US" sz="9000">
                <a:solidFill>
                  <a:srgbClr val="1F6B46"/>
                </a:solidFill>
                <a:latin typeface="Open Sans Extra Bold"/>
              </a:rPr>
              <a:t>Read the topic workbook</a:t>
            </a:r>
          </a:p>
        </p:txBody>
      </p:sp>
      <p:sp>
        <p:nvSpPr>
          <p:cNvPr name="TextBox 4" id="4"/>
          <p:cNvSpPr txBox="true"/>
          <p:nvPr/>
        </p:nvSpPr>
        <p:spPr>
          <a:xfrm rot="0">
            <a:off x="2986504" y="5076825"/>
            <a:ext cx="12314991" cy="584795"/>
          </a:xfrm>
          <a:prstGeom prst="rect">
            <a:avLst/>
          </a:prstGeom>
        </p:spPr>
        <p:txBody>
          <a:bodyPr anchor="t" rtlCol="false" tIns="0" lIns="0" bIns="0" rIns="0">
            <a:spAutoFit/>
          </a:bodyPr>
          <a:lstStyle/>
          <a:p>
            <a:pPr algn="ctr">
              <a:lnSpc>
                <a:spcPts val="4759"/>
              </a:lnSpc>
            </a:pPr>
            <a:r>
              <a:rPr lang="en-US" sz="3399">
                <a:solidFill>
                  <a:srgbClr val="1F6B46"/>
                </a:solidFill>
                <a:latin typeface="Open Sans Light"/>
              </a:rPr>
              <a:t>Jot down any thoughts that you may have from reading the text.</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905210" y="-7279968"/>
            <a:ext cx="20164510" cy="9544289"/>
            <a:chOff x="0" y="0"/>
            <a:chExt cx="11349800" cy="5372100"/>
          </a:xfrm>
        </p:grpSpPr>
        <p:sp>
          <p:nvSpPr>
            <p:cNvPr name="Freeform 3" id="3"/>
            <p:cNvSpPr/>
            <p:nvPr/>
          </p:nvSpPr>
          <p:spPr>
            <a:xfrm>
              <a:off x="0" y="0"/>
              <a:ext cx="11349799" cy="5372100"/>
            </a:xfrm>
            <a:custGeom>
              <a:avLst/>
              <a:gdLst/>
              <a:ahLst/>
              <a:cxnLst/>
              <a:rect r="r" b="b" t="t" l="l"/>
              <a:pathLst>
                <a:path h="5372100" w="11349799">
                  <a:moveTo>
                    <a:pt x="9799130" y="0"/>
                  </a:moveTo>
                  <a:lnTo>
                    <a:pt x="1550670" y="0"/>
                  </a:lnTo>
                  <a:lnTo>
                    <a:pt x="0" y="2686050"/>
                  </a:lnTo>
                  <a:lnTo>
                    <a:pt x="1550670" y="5372100"/>
                  </a:lnTo>
                  <a:lnTo>
                    <a:pt x="9799130" y="5372100"/>
                  </a:lnTo>
                  <a:lnTo>
                    <a:pt x="11349799" y="2686050"/>
                  </a:lnTo>
                  <a:lnTo>
                    <a:pt x="9799130" y="0"/>
                  </a:lnTo>
                  <a:close/>
                </a:path>
              </a:pathLst>
            </a:custGeom>
            <a:solidFill>
              <a:srgbClr val="1F6B46"/>
            </a:solidFill>
          </p:spPr>
        </p:sp>
      </p:grpSp>
      <p:pic>
        <p:nvPicPr>
          <p:cNvPr name="Picture 4" id="4"/>
          <p:cNvPicPr>
            <a:picLocks noChangeAspect="true"/>
          </p:cNvPicPr>
          <p:nvPr/>
        </p:nvPicPr>
        <p:blipFill>
          <a:blip r:embed="rId2"/>
          <a:srcRect l="0" t="0" r="0" b="0"/>
          <a:stretch>
            <a:fillRect/>
          </a:stretch>
        </p:blipFill>
        <p:spPr>
          <a:xfrm flipH="false" flipV="false" rot="0">
            <a:off x="15769765" y="480031"/>
            <a:ext cx="1704592" cy="1704592"/>
          </a:xfrm>
          <a:prstGeom prst="rect">
            <a:avLst/>
          </a:prstGeom>
        </p:spPr>
      </p:pic>
      <p:sp>
        <p:nvSpPr>
          <p:cNvPr name="TextBox 5" id="5"/>
          <p:cNvSpPr txBox="true"/>
          <p:nvPr/>
        </p:nvSpPr>
        <p:spPr>
          <a:xfrm rot="0">
            <a:off x="4592673" y="3489204"/>
            <a:ext cx="9102654" cy="1076325"/>
          </a:xfrm>
          <a:prstGeom prst="rect">
            <a:avLst/>
          </a:prstGeom>
        </p:spPr>
        <p:txBody>
          <a:bodyPr anchor="t" rtlCol="false" tIns="0" lIns="0" bIns="0" rIns="0">
            <a:spAutoFit/>
          </a:bodyPr>
          <a:lstStyle/>
          <a:p>
            <a:pPr algn="ctr">
              <a:lnSpc>
                <a:spcPts val="4200"/>
              </a:lnSpc>
            </a:pPr>
            <a:r>
              <a:rPr lang="en-US" sz="3500" spc="105">
                <a:solidFill>
                  <a:srgbClr val="1F6B46"/>
                </a:solidFill>
                <a:latin typeface="Fira Sans Bold Bold"/>
              </a:rPr>
              <a:t>Using the links below, watch the two videos.</a:t>
            </a:r>
          </a:p>
        </p:txBody>
      </p:sp>
      <p:grpSp>
        <p:nvGrpSpPr>
          <p:cNvPr name="Group 6" id="6"/>
          <p:cNvGrpSpPr/>
          <p:nvPr/>
        </p:nvGrpSpPr>
        <p:grpSpPr>
          <a:xfrm rot="0">
            <a:off x="4932080" y="5143500"/>
            <a:ext cx="2585583" cy="1153001"/>
            <a:chOff x="0" y="0"/>
            <a:chExt cx="3447444" cy="1537335"/>
          </a:xfrm>
        </p:grpSpPr>
        <p:sp>
          <p:nvSpPr>
            <p:cNvPr name="TextBox 7" id="7"/>
            <p:cNvSpPr txBox="true"/>
            <p:nvPr/>
          </p:nvSpPr>
          <p:spPr>
            <a:xfrm rot="0">
              <a:off x="0" y="-66675"/>
              <a:ext cx="3447444" cy="676275"/>
            </a:xfrm>
            <a:prstGeom prst="rect">
              <a:avLst/>
            </a:prstGeom>
          </p:spPr>
          <p:txBody>
            <a:bodyPr anchor="t" rtlCol="false" tIns="0" lIns="0" bIns="0" rIns="0">
              <a:spAutoFit/>
            </a:bodyPr>
            <a:lstStyle/>
            <a:p>
              <a:pPr algn="ctr">
                <a:lnSpc>
                  <a:spcPts val="4200"/>
                </a:lnSpc>
              </a:pPr>
              <a:r>
                <a:rPr lang="en-US" sz="3000" spc="15">
                  <a:solidFill>
                    <a:srgbClr val="737373"/>
                  </a:solidFill>
                  <a:latin typeface="Fira Sans Medium"/>
                </a:rPr>
                <a:t>Gail Sprake</a:t>
              </a:r>
            </a:p>
          </p:txBody>
        </p:sp>
        <p:sp>
          <p:nvSpPr>
            <p:cNvPr name="TextBox 8" id="8"/>
            <p:cNvSpPr txBox="true"/>
            <p:nvPr/>
          </p:nvSpPr>
          <p:spPr>
            <a:xfrm rot="0">
              <a:off x="0" y="750993"/>
              <a:ext cx="3447444" cy="786341"/>
            </a:xfrm>
            <a:prstGeom prst="rect">
              <a:avLst/>
            </a:prstGeom>
          </p:spPr>
          <p:txBody>
            <a:bodyPr anchor="t" rtlCol="false" tIns="0" lIns="0" bIns="0" rIns="0">
              <a:spAutoFit/>
            </a:bodyPr>
            <a:lstStyle/>
            <a:p>
              <a:pPr algn="ctr">
                <a:lnSpc>
                  <a:spcPts val="2380"/>
                </a:lnSpc>
              </a:pPr>
              <a:r>
                <a:rPr lang="en-US" sz="1700" spc="8">
                  <a:solidFill>
                    <a:srgbClr val="000000"/>
                  </a:solidFill>
                  <a:latin typeface="Fira Sans Light"/>
                </a:rPr>
                <a:t>Rare Breeds Survival Trust</a:t>
              </a:r>
            </a:p>
            <a:p>
              <a:pPr algn="ctr">
                <a:lnSpc>
                  <a:spcPts val="2380"/>
                </a:lnSpc>
              </a:pPr>
              <a:r>
                <a:rPr lang="en-US" sz="1700" spc="8">
                  <a:solidFill>
                    <a:srgbClr val="000000"/>
                  </a:solidFill>
                  <a:latin typeface="Fira Sans Light"/>
                </a:rPr>
                <a:t>Chairman and Farmer</a:t>
              </a:r>
            </a:p>
          </p:txBody>
        </p:sp>
      </p:grpSp>
      <p:grpSp>
        <p:nvGrpSpPr>
          <p:cNvPr name="Group 9" id="9"/>
          <p:cNvGrpSpPr/>
          <p:nvPr/>
        </p:nvGrpSpPr>
        <p:grpSpPr>
          <a:xfrm rot="0">
            <a:off x="13133581" y="5157311"/>
            <a:ext cx="3244169" cy="1139190"/>
            <a:chOff x="0" y="0"/>
            <a:chExt cx="4325559" cy="1518919"/>
          </a:xfrm>
        </p:grpSpPr>
        <p:sp>
          <p:nvSpPr>
            <p:cNvPr name="TextBox 10" id="10"/>
            <p:cNvSpPr txBox="true"/>
            <p:nvPr/>
          </p:nvSpPr>
          <p:spPr>
            <a:xfrm rot="0">
              <a:off x="0" y="-66675"/>
              <a:ext cx="4325559" cy="676275"/>
            </a:xfrm>
            <a:prstGeom prst="rect">
              <a:avLst/>
            </a:prstGeom>
          </p:spPr>
          <p:txBody>
            <a:bodyPr anchor="t" rtlCol="false" tIns="0" lIns="0" bIns="0" rIns="0">
              <a:spAutoFit/>
            </a:bodyPr>
            <a:lstStyle/>
            <a:p>
              <a:pPr algn="ctr">
                <a:lnSpc>
                  <a:spcPts val="4200"/>
                </a:lnSpc>
              </a:pPr>
              <a:r>
                <a:rPr lang="en-US" sz="3000" spc="15">
                  <a:solidFill>
                    <a:srgbClr val="737373"/>
                  </a:solidFill>
                  <a:latin typeface="Fira Sans Medium"/>
                </a:rPr>
                <a:t>Mark Robertson</a:t>
              </a:r>
            </a:p>
          </p:txBody>
        </p:sp>
        <p:sp>
          <p:nvSpPr>
            <p:cNvPr name="TextBox 11" id="11"/>
            <p:cNvSpPr txBox="true"/>
            <p:nvPr/>
          </p:nvSpPr>
          <p:spPr>
            <a:xfrm rot="0">
              <a:off x="0" y="750993"/>
              <a:ext cx="4325559" cy="767926"/>
            </a:xfrm>
            <a:prstGeom prst="rect">
              <a:avLst/>
            </a:prstGeom>
          </p:spPr>
          <p:txBody>
            <a:bodyPr anchor="t" rtlCol="false" tIns="0" lIns="0" bIns="0" rIns="0">
              <a:spAutoFit/>
            </a:bodyPr>
            <a:lstStyle/>
            <a:p>
              <a:pPr algn="ctr">
                <a:lnSpc>
                  <a:spcPts val="2380"/>
                </a:lnSpc>
              </a:pPr>
              <a:r>
                <a:rPr lang="en-US" sz="1700" spc="8">
                  <a:solidFill>
                    <a:srgbClr val="000000"/>
                  </a:solidFill>
                  <a:latin typeface="Fira Sans Light"/>
                </a:rPr>
                <a:t>RSPCA Assured</a:t>
              </a:r>
            </a:p>
            <a:p>
              <a:pPr algn="ctr">
                <a:lnSpc>
                  <a:spcPts val="2380"/>
                </a:lnSpc>
              </a:pPr>
              <a:r>
                <a:rPr lang="en-US" sz="1700" spc="8">
                  <a:solidFill>
                    <a:srgbClr val="000000"/>
                  </a:solidFill>
                  <a:latin typeface="Fira Sans Light"/>
                </a:rPr>
                <a:t>Senior Assessor</a:t>
              </a:r>
            </a:p>
          </p:txBody>
        </p:sp>
      </p:grpSp>
      <p:sp>
        <p:nvSpPr>
          <p:cNvPr name="TextBox 12" id="12"/>
          <p:cNvSpPr txBox="true"/>
          <p:nvPr/>
        </p:nvSpPr>
        <p:spPr>
          <a:xfrm rot="0">
            <a:off x="1882868" y="308581"/>
            <a:ext cx="3856315" cy="1512530"/>
          </a:xfrm>
          <a:prstGeom prst="rect">
            <a:avLst/>
          </a:prstGeom>
        </p:spPr>
        <p:txBody>
          <a:bodyPr anchor="t" rtlCol="false" tIns="0" lIns="0" bIns="0" rIns="0">
            <a:spAutoFit/>
          </a:bodyPr>
          <a:lstStyle/>
          <a:p>
            <a:pPr algn="ctr">
              <a:lnSpc>
                <a:spcPts val="12319"/>
              </a:lnSpc>
            </a:pPr>
            <a:r>
              <a:rPr lang="en-US" sz="8799">
                <a:solidFill>
                  <a:srgbClr val="FFFFFF"/>
                </a:solidFill>
                <a:latin typeface="Open Sans Extra Bold"/>
              </a:rPr>
              <a:t>Videos</a:t>
            </a:r>
          </a:p>
        </p:txBody>
      </p:sp>
      <p:grpSp>
        <p:nvGrpSpPr>
          <p:cNvPr name="Group 13" id="13"/>
          <p:cNvGrpSpPr>
            <a:grpSpLocks noChangeAspect="true"/>
          </p:cNvGrpSpPr>
          <p:nvPr/>
        </p:nvGrpSpPr>
        <p:grpSpPr>
          <a:xfrm rot="0">
            <a:off x="1028700" y="4599520"/>
            <a:ext cx="3903380" cy="3380151"/>
            <a:chOff x="0" y="0"/>
            <a:chExt cx="4282440" cy="3708400"/>
          </a:xfrm>
        </p:grpSpPr>
        <p:sp>
          <p:nvSpPr>
            <p:cNvPr name="Freeform 14" id="14"/>
            <p:cNvSpPr/>
            <p:nvPr/>
          </p:nvSpPr>
          <p:spPr>
            <a:xfrm>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3"/>
              <a:stretch>
                <a:fillRect l="0" r="0" t="-5718" b="-5718"/>
              </a:stretch>
            </a:blipFill>
          </p:spPr>
        </p:sp>
      </p:grpSp>
      <p:grpSp>
        <p:nvGrpSpPr>
          <p:cNvPr name="Group 15" id="15"/>
          <p:cNvGrpSpPr>
            <a:grpSpLocks noChangeAspect="true"/>
          </p:cNvGrpSpPr>
          <p:nvPr/>
        </p:nvGrpSpPr>
        <p:grpSpPr>
          <a:xfrm rot="0">
            <a:off x="9339251" y="4606425"/>
            <a:ext cx="3903380" cy="3380151"/>
            <a:chOff x="0" y="0"/>
            <a:chExt cx="4282440" cy="3708400"/>
          </a:xfrm>
        </p:grpSpPr>
        <p:sp>
          <p:nvSpPr>
            <p:cNvPr name="Freeform 16" id="16"/>
            <p:cNvSpPr/>
            <p:nvPr/>
          </p:nvSpPr>
          <p:spPr>
            <a:xfrm>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4"/>
              <a:stretch>
                <a:fillRect l="0" r="0" t="-7739" b="-7739"/>
              </a:stretch>
            </a:blipFill>
          </p:spPr>
        </p:sp>
      </p:grpSp>
      <p:sp>
        <p:nvSpPr>
          <p:cNvPr name="TextBox 17" id="17"/>
          <p:cNvSpPr txBox="true"/>
          <p:nvPr/>
        </p:nvSpPr>
        <p:spPr>
          <a:xfrm rot="0">
            <a:off x="4283699" y="7549439"/>
            <a:ext cx="4489698" cy="396240"/>
          </a:xfrm>
          <a:prstGeom prst="rect">
            <a:avLst/>
          </a:prstGeom>
        </p:spPr>
        <p:txBody>
          <a:bodyPr anchor="t" rtlCol="false" tIns="0" lIns="0" bIns="0" rIns="0">
            <a:spAutoFit/>
          </a:bodyPr>
          <a:lstStyle/>
          <a:p>
            <a:pPr algn="ctr">
              <a:lnSpc>
                <a:spcPts val="3359"/>
              </a:lnSpc>
            </a:pPr>
            <a:r>
              <a:rPr lang="en-US" sz="2400">
                <a:solidFill>
                  <a:srgbClr val="000000"/>
                </a:solidFill>
                <a:latin typeface="Open Sans"/>
              </a:rPr>
              <a:t>https://youtu.be/5Fm22_CeM3g</a:t>
            </a:r>
          </a:p>
        </p:txBody>
      </p:sp>
      <p:sp>
        <p:nvSpPr>
          <p:cNvPr name="TextBox 18" id="18"/>
          <p:cNvSpPr txBox="true"/>
          <p:nvPr/>
        </p:nvSpPr>
        <p:spPr>
          <a:xfrm rot="0">
            <a:off x="12738587" y="7518959"/>
            <a:ext cx="4394299" cy="815340"/>
          </a:xfrm>
          <a:prstGeom prst="rect">
            <a:avLst/>
          </a:prstGeom>
        </p:spPr>
        <p:txBody>
          <a:bodyPr anchor="t" rtlCol="false" tIns="0" lIns="0" bIns="0" rIns="0">
            <a:spAutoFit/>
          </a:bodyPr>
          <a:lstStyle/>
          <a:p>
            <a:pPr algn="ctr">
              <a:lnSpc>
                <a:spcPts val="3359"/>
              </a:lnSpc>
            </a:pPr>
            <a:r>
              <a:rPr lang="en-US" sz="2400">
                <a:solidFill>
                  <a:srgbClr val="000000"/>
                </a:solidFill>
                <a:latin typeface="Open Sans Light"/>
              </a:rPr>
              <a:t>https://youtu.be/xM6VDWpCRFc</a:t>
            </a:r>
          </a:p>
          <a:p>
            <a:pPr algn="ctr">
              <a:lnSpc>
                <a:spcPts val="3359"/>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F6B46"/>
        </a:solidFill>
      </p:bgPr>
    </p:bg>
    <p:spTree>
      <p:nvGrpSpPr>
        <p:cNvPr id="1" name=""/>
        <p:cNvGrpSpPr/>
        <p:nvPr/>
      </p:nvGrpSpPr>
      <p:grpSpPr>
        <a:xfrm>
          <a:off x="0" y="0"/>
          <a:ext cx="0" cy="0"/>
          <a:chOff x="0" y="0"/>
          <a:chExt cx="0" cy="0"/>
        </a:xfrm>
      </p:grpSpPr>
      <p:grpSp>
        <p:nvGrpSpPr>
          <p:cNvPr name="Group 2" id="2"/>
          <p:cNvGrpSpPr/>
          <p:nvPr/>
        </p:nvGrpSpPr>
        <p:grpSpPr>
          <a:xfrm rot="-10800000">
            <a:off x="3924882" y="1344921"/>
            <a:ext cx="16826584" cy="7597157"/>
            <a:chOff x="0" y="0"/>
            <a:chExt cx="11898410" cy="5372100"/>
          </a:xfrm>
        </p:grpSpPr>
        <p:sp>
          <p:nvSpPr>
            <p:cNvPr name="Freeform 3" id="3"/>
            <p:cNvSpPr/>
            <p:nvPr/>
          </p:nvSpPr>
          <p:spPr>
            <a:xfrm>
              <a:off x="0" y="0"/>
              <a:ext cx="11898410" cy="5372100"/>
            </a:xfrm>
            <a:custGeom>
              <a:avLst/>
              <a:gdLst/>
              <a:ahLst/>
              <a:cxnLst/>
              <a:rect r="r" b="b" t="t" l="l"/>
              <a:pathLst>
                <a:path h="5372100" w="11898410">
                  <a:moveTo>
                    <a:pt x="10347740" y="0"/>
                  </a:moveTo>
                  <a:lnTo>
                    <a:pt x="1550670" y="0"/>
                  </a:lnTo>
                  <a:lnTo>
                    <a:pt x="0" y="2686050"/>
                  </a:lnTo>
                  <a:lnTo>
                    <a:pt x="1550670" y="5372100"/>
                  </a:lnTo>
                  <a:lnTo>
                    <a:pt x="10347740" y="5372100"/>
                  </a:lnTo>
                  <a:lnTo>
                    <a:pt x="11898410" y="2686050"/>
                  </a:lnTo>
                  <a:lnTo>
                    <a:pt x="10347740" y="0"/>
                  </a:lnTo>
                  <a:close/>
                </a:path>
              </a:pathLst>
            </a:custGeom>
            <a:solidFill>
              <a:srgbClr val="FEFFFF"/>
            </a:solidFill>
          </p:spPr>
        </p:sp>
      </p:grpSp>
      <p:pic>
        <p:nvPicPr>
          <p:cNvPr name="Picture 4" id="4"/>
          <p:cNvPicPr>
            <a:picLocks noChangeAspect="true"/>
          </p:cNvPicPr>
          <p:nvPr/>
        </p:nvPicPr>
        <p:blipFill>
          <a:blip r:embed="rId2"/>
          <a:srcRect l="0" t="0" r="0" b="0"/>
          <a:stretch>
            <a:fillRect/>
          </a:stretch>
        </p:blipFill>
        <p:spPr>
          <a:xfrm flipH="false" flipV="false" rot="0">
            <a:off x="1028700" y="1028700"/>
            <a:ext cx="1704592" cy="1704592"/>
          </a:xfrm>
          <a:prstGeom prst="rect">
            <a:avLst/>
          </a:prstGeom>
        </p:spPr>
      </p:pic>
      <p:sp>
        <p:nvSpPr>
          <p:cNvPr name="TextBox 5" id="5"/>
          <p:cNvSpPr txBox="true"/>
          <p:nvPr/>
        </p:nvSpPr>
        <p:spPr>
          <a:xfrm rot="0">
            <a:off x="4801186" y="3109119"/>
            <a:ext cx="13486814" cy="4950361"/>
          </a:xfrm>
          <a:prstGeom prst="rect">
            <a:avLst/>
          </a:prstGeom>
        </p:spPr>
        <p:txBody>
          <a:bodyPr anchor="t" rtlCol="false" tIns="0" lIns="0" bIns="0" rIns="0">
            <a:spAutoFit/>
          </a:bodyPr>
          <a:lstStyle/>
          <a:p>
            <a:pPr algn="ctr">
              <a:lnSpc>
                <a:spcPts val="7840"/>
              </a:lnSpc>
            </a:pPr>
            <a:r>
              <a:rPr lang="en-US" sz="5600">
                <a:solidFill>
                  <a:srgbClr val="000000"/>
                </a:solidFill>
                <a:latin typeface="Open Sans Extra Bold"/>
              </a:rPr>
              <a:t>Before we move onto the next activities review the Conscious Consumers 'Top tips' to assess the quality of information </a:t>
            </a:r>
          </a:p>
          <a:p>
            <a:pPr algn="ctr">
              <a:lnSpc>
                <a:spcPts val="7840"/>
              </a:lnSpc>
            </a:pP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rot="0">
            <a:off x="11028926" y="3494921"/>
            <a:ext cx="2896966" cy="2229798"/>
          </a:xfrm>
          <a:prstGeom prst="rect">
            <a:avLst/>
          </a:prstGeom>
          <a:solidFill>
            <a:srgbClr val="1F6B46"/>
          </a:solidFill>
        </p:spPr>
      </p:sp>
      <p:sp>
        <p:nvSpPr>
          <p:cNvPr name="TextBox 3" id="3"/>
          <p:cNvSpPr txBox="true"/>
          <p:nvPr/>
        </p:nvSpPr>
        <p:spPr>
          <a:xfrm rot="0">
            <a:off x="11256167" y="4062083"/>
            <a:ext cx="2442483" cy="1063476"/>
          </a:xfrm>
          <a:prstGeom prst="rect">
            <a:avLst/>
          </a:prstGeom>
        </p:spPr>
        <p:txBody>
          <a:bodyPr anchor="t" rtlCol="false" tIns="0" lIns="0" bIns="0" rIns="0">
            <a:spAutoFit/>
          </a:bodyPr>
          <a:lstStyle/>
          <a:p>
            <a:pPr algn="ctr">
              <a:lnSpc>
                <a:spcPts val="2800"/>
              </a:lnSpc>
            </a:pPr>
            <a:r>
              <a:rPr lang="en-US" sz="2000">
                <a:solidFill>
                  <a:srgbClr val="FFFFFF"/>
                </a:solidFill>
                <a:latin typeface="Fira Sans Medium"/>
              </a:rPr>
              <a:t>4.</a:t>
            </a:r>
          </a:p>
          <a:p>
            <a:pPr algn="ctr" marL="0" indent="0" lvl="0">
              <a:lnSpc>
                <a:spcPts val="2800"/>
              </a:lnSpc>
              <a:spcBef>
                <a:spcPct val="0"/>
              </a:spcBef>
            </a:pPr>
            <a:r>
              <a:rPr lang="en-US" sz="2000">
                <a:solidFill>
                  <a:srgbClr val="FFFFFF"/>
                </a:solidFill>
                <a:latin typeface="Fira Sans Medium"/>
              </a:rPr>
              <a:t>How did you find the article?</a:t>
            </a:r>
          </a:p>
        </p:txBody>
      </p:sp>
      <p:grpSp>
        <p:nvGrpSpPr>
          <p:cNvPr name="Group 4" id="4"/>
          <p:cNvGrpSpPr/>
          <p:nvPr/>
        </p:nvGrpSpPr>
        <p:grpSpPr>
          <a:xfrm rot="0">
            <a:off x="11028926" y="6115862"/>
            <a:ext cx="2896966" cy="2203459"/>
            <a:chOff x="0" y="0"/>
            <a:chExt cx="3862621" cy="2937945"/>
          </a:xfrm>
        </p:grpSpPr>
        <p:sp>
          <p:nvSpPr>
            <p:cNvPr name="TextBox 5" id="5"/>
            <p:cNvSpPr txBox="true"/>
            <p:nvPr/>
          </p:nvSpPr>
          <p:spPr>
            <a:xfrm rot="0">
              <a:off x="0" y="2554591"/>
              <a:ext cx="3862621" cy="383354"/>
            </a:xfrm>
            <a:prstGeom prst="rect">
              <a:avLst/>
            </a:prstGeom>
          </p:spPr>
          <p:txBody>
            <a:bodyPr anchor="t" rtlCol="false" tIns="0" lIns="0" bIns="0" rIns="0">
              <a:spAutoFit/>
            </a:bodyPr>
            <a:lstStyle/>
            <a:p>
              <a:pPr>
                <a:lnSpc>
                  <a:spcPts val="2380"/>
                </a:lnSpc>
              </a:pPr>
            </a:p>
          </p:txBody>
        </p:sp>
        <p:sp>
          <p:nvSpPr>
            <p:cNvPr name="TextBox 6" id="6"/>
            <p:cNvSpPr txBox="true"/>
            <p:nvPr/>
          </p:nvSpPr>
          <p:spPr>
            <a:xfrm rot="0">
              <a:off x="0" y="-47625"/>
              <a:ext cx="3862621" cy="2350228"/>
            </a:xfrm>
            <a:prstGeom prst="rect">
              <a:avLst/>
            </a:prstGeom>
          </p:spPr>
          <p:txBody>
            <a:bodyPr anchor="t" rtlCol="false" tIns="0" lIns="0" bIns="0" rIns="0">
              <a:spAutoFit/>
            </a:bodyPr>
            <a:lstStyle/>
            <a:p>
              <a:pPr>
                <a:lnSpc>
                  <a:spcPts val="2800"/>
                </a:lnSpc>
                <a:spcBef>
                  <a:spcPct val="0"/>
                </a:spcBef>
              </a:pPr>
              <a:r>
                <a:rPr lang="en-US" sz="2000">
                  <a:solidFill>
                    <a:srgbClr val="000000"/>
                  </a:solidFill>
                  <a:latin typeface="Fira Sans Medium"/>
                </a:rPr>
                <a:t>If the content showed up in your social media feed or was promoted on a website proceed with caution. </a:t>
              </a:r>
            </a:p>
          </p:txBody>
        </p:sp>
      </p:grpSp>
      <p:grpSp>
        <p:nvGrpSpPr>
          <p:cNvPr name="Group 7" id="7"/>
          <p:cNvGrpSpPr/>
          <p:nvPr/>
        </p:nvGrpSpPr>
        <p:grpSpPr>
          <a:xfrm rot="0">
            <a:off x="1589825" y="1091715"/>
            <a:ext cx="14574950" cy="2317481"/>
            <a:chOff x="0" y="0"/>
            <a:chExt cx="19433267" cy="3089974"/>
          </a:xfrm>
        </p:grpSpPr>
        <p:sp>
          <p:nvSpPr>
            <p:cNvPr name="TextBox 8" id="8"/>
            <p:cNvSpPr txBox="true"/>
            <p:nvPr/>
          </p:nvSpPr>
          <p:spPr>
            <a:xfrm rot="0">
              <a:off x="0" y="-104775"/>
              <a:ext cx="19433267" cy="2525977"/>
            </a:xfrm>
            <a:prstGeom prst="rect">
              <a:avLst/>
            </a:prstGeom>
          </p:spPr>
          <p:txBody>
            <a:bodyPr anchor="t" rtlCol="false" tIns="0" lIns="0" bIns="0" rIns="0">
              <a:spAutoFit/>
            </a:bodyPr>
            <a:lstStyle/>
            <a:p>
              <a:pPr algn="ctr">
                <a:lnSpc>
                  <a:spcPts val="7699"/>
                </a:lnSpc>
                <a:spcBef>
                  <a:spcPct val="0"/>
                </a:spcBef>
              </a:pPr>
              <a:r>
                <a:rPr lang="en-US" sz="5499" spc="-109">
                  <a:solidFill>
                    <a:srgbClr val="000000"/>
                  </a:solidFill>
                  <a:latin typeface="Fira Sans Medium"/>
                </a:rPr>
                <a:t>The Conscious Consumers 'Top tips' to assess quality of information:</a:t>
              </a:r>
            </a:p>
          </p:txBody>
        </p:sp>
        <p:sp>
          <p:nvSpPr>
            <p:cNvPr name="TextBox 9" id="9"/>
            <p:cNvSpPr txBox="true"/>
            <p:nvPr/>
          </p:nvSpPr>
          <p:spPr>
            <a:xfrm rot="0">
              <a:off x="0" y="2636016"/>
              <a:ext cx="19433267" cy="453959"/>
            </a:xfrm>
            <a:prstGeom prst="rect">
              <a:avLst/>
            </a:prstGeom>
          </p:spPr>
          <p:txBody>
            <a:bodyPr anchor="t" rtlCol="false" tIns="0" lIns="0" bIns="0" rIns="0">
              <a:spAutoFit/>
            </a:bodyPr>
            <a:lstStyle/>
            <a:p>
              <a:pPr>
                <a:lnSpc>
                  <a:spcPts val="2800"/>
                </a:lnSpc>
              </a:pPr>
            </a:p>
          </p:txBody>
        </p:sp>
      </p:grpSp>
      <p:sp>
        <p:nvSpPr>
          <p:cNvPr name="AutoShape 10" id="10"/>
          <p:cNvSpPr/>
          <p:nvPr/>
        </p:nvSpPr>
        <p:spPr>
          <a:xfrm rot="0">
            <a:off x="14362334" y="3494921"/>
            <a:ext cx="2896966" cy="2229798"/>
          </a:xfrm>
          <a:prstGeom prst="rect">
            <a:avLst/>
          </a:prstGeom>
          <a:solidFill>
            <a:srgbClr val="1F6B46"/>
          </a:solidFill>
        </p:spPr>
      </p:sp>
      <p:sp>
        <p:nvSpPr>
          <p:cNvPr name="TextBox 11" id="11"/>
          <p:cNvSpPr txBox="true"/>
          <p:nvPr/>
        </p:nvSpPr>
        <p:spPr>
          <a:xfrm rot="0">
            <a:off x="14589576" y="4054269"/>
            <a:ext cx="2442483" cy="1063476"/>
          </a:xfrm>
          <a:prstGeom prst="rect">
            <a:avLst/>
          </a:prstGeom>
        </p:spPr>
        <p:txBody>
          <a:bodyPr anchor="t" rtlCol="false" tIns="0" lIns="0" bIns="0" rIns="0">
            <a:spAutoFit/>
          </a:bodyPr>
          <a:lstStyle/>
          <a:p>
            <a:pPr algn="ctr">
              <a:lnSpc>
                <a:spcPts val="2800"/>
              </a:lnSpc>
            </a:pPr>
            <a:r>
              <a:rPr lang="en-US" sz="2000">
                <a:solidFill>
                  <a:srgbClr val="FFFFFF"/>
                </a:solidFill>
                <a:latin typeface="Fira Sans Medium"/>
              </a:rPr>
              <a:t>5. </a:t>
            </a:r>
          </a:p>
          <a:p>
            <a:pPr algn="ctr" marL="0" indent="0" lvl="0">
              <a:lnSpc>
                <a:spcPts val="2800"/>
              </a:lnSpc>
              <a:spcBef>
                <a:spcPct val="0"/>
              </a:spcBef>
            </a:pPr>
            <a:r>
              <a:rPr lang="en-US" sz="2000">
                <a:solidFill>
                  <a:srgbClr val="FFFFFF"/>
                </a:solidFill>
                <a:latin typeface="Fira Sans Medium"/>
              </a:rPr>
              <a:t>Are there any links to advertising?</a:t>
            </a:r>
          </a:p>
        </p:txBody>
      </p:sp>
      <p:grpSp>
        <p:nvGrpSpPr>
          <p:cNvPr name="Group 12" id="12"/>
          <p:cNvGrpSpPr/>
          <p:nvPr/>
        </p:nvGrpSpPr>
        <p:grpSpPr>
          <a:xfrm rot="0">
            <a:off x="14362334" y="6115862"/>
            <a:ext cx="2896966" cy="2203459"/>
            <a:chOff x="0" y="0"/>
            <a:chExt cx="3862621" cy="2937945"/>
          </a:xfrm>
        </p:grpSpPr>
        <p:sp>
          <p:nvSpPr>
            <p:cNvPr name="TextBox 13" id="13"/>
            <p:cNvSpPr txBox="true"/>
            <p:nvPr/>
          </p:nvSpPr>
          <p:spPr>
            <a:xfrm rot="0">
              <a:off x="0" y="2554591"/>
              <a:ext cx="3862621" cy="383354"/>
            </a:xfrm>
            <a:prstGeom prst="rect">
              <a:avLst/>
            </a:prstGeom>
          </p:spPr>
          <p:txBody>
            <a:bodyPr anchor="t" rtlCol="false" tIns="0" lIns="0" bIns="0" rIns="0">
              <a:spAutoFit/>
            </a:bodyPr>
            <a:lstStyle/>
            <a:p>
              <a:pPr>
                <a:lnSpc>
                  <a:spcPts val="2380"/>
                </a:lnSpc>
              </a:pPr>
            </a:p>
          </p:txBody>
        </p:sp>
        <p:sp>
          <p:nvSpPr>
            <p:cNvPr name="TextBox 14" id="14"/>
            <p:cNvSpPr txBox="true"/>
            <p:nvPr/>
          </p:nvSpPr>
          <p:spPr>
            <a:xfrm rot="0">
              <a:off x="0" y="-47625"/>
              <a:ext cx="3862621" cy="2350228"/>
            </a:xfrm>
            <a:prstGeom prst="rect">
              <a:avLst/>
            </a:prstGeom>
          </p:spPr>
          <p:txBody>
            <a:bodyPr anchor="t" rtlCol="false" tIns="0" lIns="0" bIns="0" rIns="0">
              <a:spAutoFit/>
            </a:bodyPr>
            <a:lstStyle/>
            <a:p>
              <a:pPr>
                <a:lnSpc>
                  <a:spcPts val="2800"/>
                </a:lnSpc>
                <a:spcBef>
                  <a:spcPct val="0"/>
                </a:spcBef>
              </a:pPr>
              <a:r>
                <a:rPr lang="en-US" sz="2000">
                  <a:solidFill>
                    <a:srgbClr val="000000"/>
                  </a:solidFill>
                  <a:latin typeface="Fira Sans Medium"/>
                </a:rPr>
                <a:t>Might someone be profiting from this point of view? Are they trying to guilt the reader into action?</a:t>
              </a:r>
            </a:p>
          </p:txBody>
        </p:sp>
      </p:grpSp>
      <p:sp>
        <p:nvSpPr>
          <p:cNvPr name="AutoShape 15" id="15"/>
          <p:cNvSpPr/>
          <p:nvPr/>
        </p:nvSpPr>
        <p:spPr>
          <a:xfrm rot="0">
            <a:off x="7695517" y="3494921"/>
            <a:ext cx="2896966" cy="2229798"/>
          </a:xfrm>
          <a:prstGeom prst="rect">
            <a:avLst/>
          </a:prstGeom>
          <a:solidFill>
            <a:srgbClr val="1F6B46"/>
          </a:solidFill>
        </p:spPr>
      </p:sp>
      <p:sp>
        <p:nvSpPr>
          <p:cNvPr name="TextBox 16" id="16"/>
          <p:cNvSpPr txBox="true"/>
          <p:nvPr/>
        </p:nvSpPr>
        <p:spPr>
          <a:xfrm rot="0">
            <a:off x="7922759" y="4054269"/>
            <a:ext cx="2442483" cy="1063476"/>
          </a:xfrm>
          <a:prstGeom prst="rect">
            <a:avLst/>
          </a:prstGeom>
        </p:spPr>
        <p:txBody>
          <a:bodyPr anchor="t" rtlCol="false" tIns="0" lIns="0" bIns="0" rIns="0">
            <a:spAutoFit/>
          </a:bodyPr>
          <a:lstStyle/>
          <a:p>
            <a:pPr algn="ctr">
              <a:lnSpc>
                <a:spcPts val="2800"/>
              </a:lnSpc>
            </a:pPr>
            <a:r>
              <a:rPr lang="en-US" sz="2000">
                <a:solidFill>
                  <a:srgbClr val="FFFFFF"/>
                </a:solidFill>
                <a:latin typeface="Fira Sans Medium"/>
              </a:rPr>
              <a:t>3.</a:t>
            </a:r>
          </a:p>
          <a:p>
            <a:pPr algn="ctr" marL="0" indent="0" lvl="0">
              <a:lnSpc>
                <a:spcPts val="2800"/>
              </a:lnSpc>
              <a:spcBef>
                <a:spcPct val="0"/>
              </a:spcBef>
            </a:pPr>
            <a:r>
              <a:rPr lang="en-US" sz="2000">
                <a:solidFill>
                  <a:srgbClr val="FFFFFF"/>
                </a:solidFill>
                <a:latin typeface="Fira Sans Medium"/>
              </a:rPr>
              <a:t>Is the story current or recycled?</a:t>
            </a:r>
          </a:p>
        </p:txBody>
      </p:sp>
      <p:grpSp>
        <p:nvGrpSpPr>
          <p:cNvPr name="Group 17" id="17"/>
          <p:cNvGrpSpPr/>
          <p:nvPr/>
        </p:nvGrpSpPr>
        <p:grpSpPr>
          <a:xfrm rot="0">
            <a:off x="7695517" y="6115862"/>
            <a:ext cx="2896966" cy="1492358"/>
            <a:chOff x="0" y="0"/>
            <a:chExt cx="3862621" cy="1989811"/>
          </a:xfrm>
        </p:grpSpPr>
        <p:sp>
          <p:nvSpPr>
            <p:cNvPr name="TextBox 18" id="18"/>
            <p:cNvSpPr txBox="true"/>
            <p:nvPr/>
          </p:nvSpPr>
          <p:spPr>
            <a:xfrm rot="0">
              <a:off x="0" y="1606456"/>
              <a:ext cx="3862621" cy="383354"/>
            </a:xfrm>
            <a:prstGeom prst="rect">
              <a:avLst/>
            </a:prstGeom>
          </p:spPr>
          <p:txBody>
            <a:bodyPr anchor="t" rtlCol="false" tIns="0" lIns="0" bIns="0" rIns="0">
              <a:spAutoFit/>
            </a:bodyPr>
            <a:lstStyle/>
            <a:p>
              <a:pPr>
                <a:lnSpc>
                  <a:spcPts val="2380"/>
                </a:lnSpc>
              </a:pPr>
            </a:p>
          </p:txBody>
        </p:sp>
        <p:sp>
          <p:nvSpPr>
            <p:cNvPr name="TextBox 19" id="19"/>
            <p:cNvSpPr txBox="true"/>
            <p:nvPr/>
          </p:nvSpPr>
          <p:spPr>
            <a:xfrm rot="0">
              <a:off x="0" y="-47625"/>
              <a:ext cx="3862621" cy="1402093"/>
            </a:xfrm>
            <a:prstGeom prst="rect">
              <a:avLst/>
            </a:prstGeom>
          </p:spPr>
          <p:txBody>
            <a:bodyPr anchor="t" rtlCol="false" tIns="0" lIns="0" bIns="0" rIns="0">
              <a:spAutoFit/>
            </a:bodyPr>
            <a:lstStyle/>
            <a:p>
              <a:pPr>
                <a:lnSpc>
                  <a:spcPts val="2800"/>
                </a:lnSpc>
                <a:spcBef>
                  <a:spcPct val="0"/>
                </a:spcBef>
              </a:pPr>
              <a:r>
                <a:rPr lang="en-US" sz="2000">
                  <a:solidFill>
                    <a:srgbClr val="000000"/>
                  </a:solidFill>
                  <a:latin typeface="Fira Sans Medium"/>
                </a:rPr>
                <a:t>Make sure an older story isn’t being taken out of context.</a:t>
              </a:r>
            </a:p>
          </p:txBody>
        </p:sp>
      </p:grpSp>
      <p:sp>
        <p:nvSpPr>
          <p:cNvPr name="AutoShape 20" id="20"/>
          <p:cNvSpPr/>
          <p:nvPr/>
        </p:nvSpPr>
        <p:spPr>
          <a:xfrm rot="0">
            <a:off x="4362109" y="3494921"/>
            <a:ext cx="2896966" cy="2229798"/>
          </a:xfrm>
          <a:prstGeom prst="rect">
            <a:avLst/>
          </a:prstGeom>
          <a:solidFill>
            <a:srgbClr val="1F6B46"/>
          </a:solidFill>
        </p:spPr>
      </p:sp>
      <p:sp>
        <p:nvSpPr>
          <p:cNvPr name="TextBox 21" id="21"/>
          <p:cNvSpPr txBox="true"/>
          <p:nvPr/>
        </p:nvSpPr>
        <p:spPr>
          <a:xfrm rot="0">
            <a:off x="4589350" y="4062083"/>
            <a:ext cx="2442483" cy="707926"/>
          </a:xfrm>
          <a:prstGeom prst="rect">
            <a:avLst/>
          </a:prstGeom>
        </p:spPr>
        <p:txBody>
          <a:bodyPr anchor="t" rtlCol="false" tIns="0" lIns="0" bIns="0" rIns="0">
            <a:spAutoFit/>
          </a:bodyPr>
          <a:lstStyle/>
          <a:p>
            <a:pPr algn="ctr">
              <a:lnSpc>
                <a:spcPts val="2800"/>
              </a:lnSpc>
            </a:pPr>
            <a:r>
              <a:rPr lang="en-US" sz="2000">
                <a:solidFill>
                  <a:srgbClr val="FFFFFF"/>
                </a:solidFill>
                <a:latin typeface="Fira Sans Medium"/>
              </a:rPr>
              <a:t>2.</a:t>
            </a:r>
          </a:p>
          <a:p>
            <a:pPr algn="ctr" marL="0" indent="0" lvl="0">
              <a:lnSpc>
                <a:spcPts val="2800"/>
              </a:lnSpc>
              <a:spcBef>
                <a:spcPct val="0"/>
              </a:spcBef>
            </a:pPr>
            <a:r>
              <a:rPr lang="en-US" sz="2000">
                <a:solidFill>
                  <a:srgbClr val="FFFFFF"/>
                </a:solidFill>
                <a:latin typeface="Fira Sans Medium"/>
              </a:rPr>
              <a:t>Who is the author?</a:t>
            </a:r>
          </a:p>
        </p:txBody>
      </p:sp>
      <p:grpSp>
        <p:nvGrpSpPr>
          <p:cNvPr name="Group 22" id="22"/>
          <p:cNvGrpSpPr/>
          <p:nvPr/>
        </p:nvGrpSpPr>
        <p:grpSpPr>
          <a:xfrm rot="0">
            <a:off x="4362109" y="6115862"/>
            <a:ext cx="2896966" cy="2559009"/>
            <a:chOff x="0" y="0"/>
            <a:chExt cx="3862621" cy="3412012"/>
          </a:xfrm>
        </p:grpSpPr>
        <p:sp>
          <p:nvSpPr>
            <p:cNvPr name="TextBox 23" id="23"/>
            <p:cNvSpPr txBox="true"/>
            <p:nvPr/>
          </p:nvSpPr>
          <p:spPr>
            <a:xfrm rot="0">
              <a:off x="0" y="3028658"/>
              <a:ext cx="3862621" cy="383354"/>
            </a:xfrm>
            <a:prstGeom prst="rect">
              <a:avLst/>
            </a:prstGeom>
          </p:spPr>
          <p:txBody>
            <a:bodyPr anchor="t" rtlCol="false" tIns="0" lIns="0" bIns="0" rIns="0">
              <a:spAutoFit/>
            </a:bodyPr>
            <a:lstStyle/>
            <a:p>
              <a:pPr>
                <a:lnSpc>
                  <a:spcPts val="2380"/>
                </a:lnSpc>
              </a:pPr>
            </a:p>
          </p:txBody>
        </p:sp>
        <p:sp>
          <p:nvSpPr>
            <p:cNvPr name="TextBox 24" id="24"/>
            <p:cNvSpPr txBox="true"/>
            <p:nvPr/>
          </p:nvSpPr>
          <p:spPr>
            <a:xfrm rot="0">
              <a:off x="0" y="-47625"/>
              <a:ext cx="3862621" cy="2824295"/>
            </a:xfrm>
            <a:prstGeom prst="rect">
              <a:avLst/>
            </a:prstGeom>
          </p:spPr>
          <p:txBody>
            <a:bodyPr anchor="t" rtlCol="false" tIns="0" lIns="0" bIns="0" rIns="0">
              <a:spAutoFit/>
            </a:bodyPr>
            <a:lstStyle/>
            <a:p>
              <a:pPr>
                <a:lnSpc>
                  <a:spcPts val="2800"/>
                </a:lnSpc>
              </a:pPr>
              <a:r>
                <a:rPr lang="en-US" sz="2000">
                  <a:solidFill>
                    <a:srgbClr val="221B1C"/>
                  </a:solidFill>
                  <a:latin typeface="Fira Sans Medium"/>
                </a:rPr>
                <a:t>Hav</a:t>
              </a:r>
              <a:r>
                <a:rPr lang="en-US" sz="2000">
                  <a:solidFill>
                    <a:srgbClr val="000000"/>
                  </a:solidFill>
                  <a:latin typeface="Fira Sans Medium"/>
                </a:rPr>
                <a:t>e they published anything else? Do they have qualifications to support their claims? Is it a balanced argument?</a:t>
              </a:r>
            </a:p>
            <a:p>
              <a:pPr>
                <a:lnSpc>
                  <a:spcPts val="2800"/>
                </a:lnSpc>
                <a:spcBef>
                  <a:spcPct val="0"/>
                </a:spcBef>
              </a:pPr>
            </a:p>
          </p:txBody>
        </p:sp>
      </p:grpSp>
      <p:sp>
        <p:nvSpPr>
          <p:cNvPr name="AutoShape 25" id="25"/>
          <p:cNvSpPr/>
          <p:nvPr/>
        </p:nvSpPr>
        <p:spPr>
          <a:xfrm rot="0">
            <a:off x="1028700" y="3494921"/>
            <a:ext cx="2896966" cy="2229798"/>
          </a:xfrm>
          <a:prstGeom prst="rect">
            <a:avLst/>
          </a:prstGeom>
          <a:solidFill>
            <a:srgbClr val="1F6B46"/>
          </a:solidFill>
        </p:spPr>
      </p:sp>
      <p:sp>
        <p:nvSpPr>
          <p:cNvPr name="TextBox 26" id="26"/>
          <p:cNvSpPr txBox="true"/>
          <p:nvPr/>
        </p:nvSpPr>
        <p:spPr>
          <a:xfrm rot="0">
            <a:off x="1255941" y="3876494"/>
            <a:ext cx="2442483" cy="1419026"/>
          </a:xfrm>
          <a:prstGeom prst="rect">
            <a:avLst/>
          </a:prstGeom>
        </p:spPr>
        <p:txBody>
          <a:bodyPr anchor="t" rtlCol="false" tIns="0" lIns="0" bIns="0" rIns="0">
            <a:spAutoFit/>
          </a:bodyPr>
          <a:lstStyle/>
          <a:p>
            <a:pPr algn="ctr">
              <a:lnSpc>
                <a:spcPts val="2800"/>
              </a:lnSpc>
            </a:pPr>
            <a:r>
              <a:rPr lang="en-US" sz="2000">
                <a:solidFill>
                  <a:srgbClr val="FFFFFF"/>
                </a:solidFill>
                <a:latin typeface="Fira Sans Medium"/>
              </a:rPr>
              <a:t>1.</a:t>
            </a:r>
          </a:p>
          <a:p>
            <a:pPr algn="ctr" marL="0" indent="0" lvl="0">
              <a:lnSpc>
                <a:spcPts val="2800"/>
              </a:lnSpc>
              <a:spcBef>
                <a:spcPct val="0"/>
              </a:spcBef>
            </a:pPr>
            <a:r>
              <a:rPr lang="en-US" sz="2000">
                <a:solidFill>
                  <a:srgbClr val="FFFFFF"/>
                </a:solidFill>
                <a:latin typeface="Fira Sans Medium"/>
              </a:rPr>
              <a:t>Who is putting the information out there?</a:t>
            </a:r>
          </a:p>
        </p:txBody>
      </p:sp>
      <p:sp>
        <p:nvSpPr>
          <p:cNvPr name="TextBox 27" id="27"/>
          <p:cNvSpPr txBox="true"/>
          <p:nvPr/>
        </p:nvSpPr>
        <p:spPr>
          <a:xfrm rot="0">
            <a:off x="1028700" y="6068237"/>
            <a:ext cx="2896966" cy="2130127"/>
          </a:xfrm>
          <a:prstGeom prst="rect">
            <a:avLst/>
          </a:prstGeom>
        </p:spPr>
        <p:txBody>
          <a:bodyPr anchor="t" rtlCol="false" tIns="0" lIns="0" bIns="0" rIns="0">
            <a:spAutoFit/>
          </a:bodyPr>
          <a:lstStyle/>
          <a:p>
            <a:pPr>
              <a:lnSpc>
                <a:spcPts val="2800"/>
              </a:lnSpc>
            </a:pPr>
            <a:r>
              <a:rPr lang="en-US" sz="2000">
                <a:solidFill>
                  <a:srgbClr val="1836B2"/>
                </a:solidFill>
                <a:latin typeface="Fira Sans Medium"/>
              </a:rPr>
              <a:t>J</a:t>
            </a:r>
            <a:r>
              <a:rPr lang="en-US" sz="2000">
                <a:solidFill>
                  <a:srgbClr val="000000"/>
                </a:solidFill>
                <a:latin typeface="Fira Sans Medium"/>
              </a:rPr>
              <a:t>ust because a website is popular doesn’t mean its content is accurate.</a:t>
            </a:r>
          </a:p>
          <a:p>
            <a:pPr>
              <a:lnSpc>
                <a:spcPts val="2800"/>
              </a:lnSpc>
              <a:spcBef>
                <a:spcPct val="0"/>
              </a:spcBef>
            </a:pPr>
            <a:r>
              <a:rPr lang="en-US" sz="2000">
                <a:solidFill>
                  <a:srgbClr val="000000"/>
                </a:solidFill>
                <a:latin typeface="Fira Sans Medium"/>
              </a:rPr>
              <a:t>What evidence is being presented? Is it referenced to a source?</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1F6B46"/>
        </a:solidFill>
      </p:bgPr>
    </p:bg>
    <p:spTree>
      <p:nvGrpSpPr>
        <p:cNvPr id="1" name=""/>
        <p:cNvGrpSpPr/>
        <p:nvPr/>
      </p:nvGrpSpPr>
      <p:grpSpPr>
        <a:xfrm>
          <a:off x="0" y="0"/>
          <a:ext cx="0" cy="0"/>
          <a:chOff x="0" y="0"/>
          <a:chExt cx="0" cy="0"/>
        </a:xfrm>
      </p:grpSpPr>
      <p:grpSp>
        <p:nvGrpSpPr>
          <p:cNvPr name="Group 2" id="2"/>
          <p:cNvGrpSpPr/>
          <p:nvPr/>
        </p:nvGrpSpPr>
        <p:grpSpPr>
          <a:xfrm rot="-10800000">
            <a:off x="-4159218" y="1028700"/>
            <a:ext cx="18522336" cy="8362785"/>
            <a:chOff x="0" y="0"/>
            <a:chExt cx="11898410" cy="5372100"/>
          </a:xfrm>
        </p:grpSpPr>
        <p:sp>
          <p:nvSpPr>
            <p:cNvPr name="Freeform 3" id="3"/>
            <p:cNvSpPr/>
            <p:nvPr/>
          </p:nvSpPr>
          <p:spPr>
            <a:xfrm>
              <a:off x="0" y="0"/>
              <a:ext cx="11898410" cy="5372100"/>
            </a:xfrm>
            <a:custGeom>
              <a:avLst/>
              <a:gdLst/>
              <a:ahLst/>
              <a:cxnLst/>
              <a:rect r="r" b="b" t="t" l="l"/>
              <a:pathLst>
                <a:path h="5372100" w="11898410">
                  <a:moveTo>
                    <a:pt x="10347740" y="0"/>
                  </a:moveTo>
                  <a:lnTo>
                    <a:pt x="1550670" y="0"/>
                  </a:lnTo>
                  <a:lnTo>
                    <a:pt x="0" y="2686050"/>
                  </a:lnTo>
                  <a:lnTo>
                    <a:pt x="1550670" y="5372100"/>
                  </a:lnTo>
                  <a:lnTo>
                    <a:pt x="10347740" y="5372100"/>
                  </a:lnTo>
                  <a:lnTo>
                    <a:pt x="11898410" y="2686050"/>
                  </a:lnTo>
                  <a:lnTo>
                    <a:pt x="10347740" y="0"/>
                  </a:lnTo>
                  <a:close/>
                </a:path>
              </a:pathLst>
            </a:custGeom>
            <a:solidFill>
              <a:srgbClr val="FFFFFF"/>
            </a:solidFill>
          </p:spPr>
        </p:sp>
      </p:grpSp>
      <p:grpSp>
        <p:nvGrpSpPr>
          <p:cNvPr name="Group 4" id="4"/>
          <p:cNvGrpSpPr/>
          <p:nvPr/>
        </p:nvGrpSpPr>
        <p:grpSpPr>
          <a:xfrm rot="0">
            <a:off x="774250" y="1152023"/>
            <a:ext cx="11125130" cy="8116138"/>
            <a:chOff x="0" y="0"/>
            <a:chExt cx="14833506" cy="10821517"/>
          </a:xfrm>
        </p:grpSpPr>
        <p:sp>
          <p:nvSpPr>
            <p:cNvPr name="TextBox 5" id="5"/>
            <p:cNvSpPr txBox="true"/>
            <p:nvPr/>
          </p:nvSpPr>
          <p:spPr>
            <a:xfrm rot="0">
              <a:off x="0" y="-104775"/>
              <a:ext cx="14833506" cy="3804709"/>
            </a:xfrm>
            <a:prstGeom prst="rect">
              <a:avLst/>
            </a:prstGeom>
          </p:spPr>
          <p:txBody>
            <a:bodyPr anchor="t" rtlCol="false" tIns="0" lIns="0" bIns="0" rIns="0">
              <a:spAutoFit/>
            </a:bodyPr>
            <a:lstStyle/>
            <a:p>
              <a:pPr>
                <a:lnSpc>
                  <a:spcPts val="7699"/>
                </a:lnSpc>
                <a:spcBef>
                  <a:spcPct val="0"/>
                </a:spcBef>
              </a:pPr>
              <a:r>
                <a:rPr lang="en-US" sz="5499" spc="-109">
                  <a:solidFill>
                    <a:srgbClr val="C00000"/>
                  </a:solidFill>
                  <a:latin typeface="Fira Sans Medium"/>
                </a:rPr>
                <a:t>Activity One: Investigate international animal welfare legislation and policies.</a:t>
              </a:r>
            </a:p>
          </p:txBody>
        </p:sp>
        <p:sp>
          <p:nvSpPr>
            <p:cNvPr name="TextBox 6" id="6"/>
            <p:cNvSpPr txBox="true"/>
            <p:nvPr/>
          </p:nvSpPr>
          <p:spPr>
            <a:xfrm rot="0">
              <a:off x="0" y="5166842"/>
              <a:ext cx="14833506" cy="5654675"/>
            </a:xfrm>
            <a:prstGeom prst="rect">
              <a:avLst/>
            </a:prstGeom>
          </p:spPr>
          <p:txBody>
            <a:bodyPr anchor="t" rtlCol="false" tIns="0" lIns="0" bIns="0" rIns="0">
              <a:spAutoFit/>
            </a:bodyPr>
            <a:lstStyle/>
            <a:p>
              <a:pPr>
                <a:lnSpc>
                  <a:spcPts val="4200"/>
                </a:lnSpc>
              </a:pPr>
              <a:r>
                <a:rPr lang="en-US" sz="3000" spc="15">
                  <a:solidFill>
                    <a:srgbClr val="000000"/>
                  </a:solidFill>
                  <a:latin typeface="Fira Sans Medium"/>
                </a:rPr>
                <a:t>Using the Animal Protection Index (World Animal Protection) investigate the UK's legislation and policy commitments to protecting farm animals.</a:t>
              </a:r>
            </a:p>
            <a:p>
              <a:pPr>
                <a:lnSpc>
                  <a:spcPts val="4200"/>
                </a:lnSpc>
              </a:pPr>
            </a:p>
            <a:p>
              <a:pPr>
                <a:lnSpc>
                  <a:spcPts val="4200"/>
                </a:lnSpc>
              </a:pPr>
              <a:r>
                <a:rPr lang="en-US" sz="1200" spc="6">
                  <a:solidFill>
                    <a:srgbClr val="000000"/>
                  </a:solidFill>
                  <a:latin typeface="Arimo"/>
                </a:rPr>
                <a:t>Using activity sheet one in your workbook choose two countries and compare the animal welfare standards of each.</a:t>
              </a:r>
            </a:p>
            <a:p>
              <a:pPr>
                <a:lnSpc>
                  <a:spcPts val="4200"/>
                </a:lnSpc>
              </a:pPr>
            </a:p>
            <a:p>
              <a:pPr>
                <a:lnSpc>
                  <a:spcPts val="4200"/>
                </a:lnSpc>
              </a:pPr>
              <a:r>
                <a:rPr lang="en-US" sz="3000" spc="15">
                  <a:solidFill>
                    <a:srgbClr val="000000"/>
                  </a:solidFill>
                  <a:latin typeface="Fira Sans Medium"/>
                </a:rPr>
                <a:t>https://api.worldanimalprotection.org/indicators</a:t>
              </a:r>
            </a:p>
          </p:txBody>
        </p:sp>
        <p:sp>
          <p:nvSpPr>
            <p:cNvPr name="AutoShape 7" id="7"/>
            <p:cNvSpPr/>
            <p:nvPr/>
          </p:nvSpPr>
          <p:spPr>
            <a:xfrm rot="-10800000">
              <a:off x="0" y="4447675"/>
              <a:ext cx="14833506" cy="0"/>
            </a:xfrm>
            <a:prstGeom prst="line">
              <a:avLst/>
            </a:prstGeom>
            <a:ln cap="rnd" w="38100">
              <a:solidFill>
                <a:srgbClr val="1F6B46"/>
              </a:solidFill>
              <a:prstDash val="solid"/>
              <a:headEnd type="none" len="sm" w="sm"/>
              <a:tailEnd type="none" len="sm" w="sm"/>
            </a:ln>
          </p:spPr>
        </p:sp>
      </p:grpSp>
      <p:pic>
        <p:nvPicPr>
          <p:cNvPr name="Picture 8" id="8"/>
          <p:cNvPicPr>
            <a:picLocks noChangeAspect="true"/>
          </p:cNvPicPr>
          <p:nvPr/>
        </p:nvPicPr>
        <p:blipFill>
          <a:blip r:embed="rId2"/>
          <a:srcRect l="0" t="0" r="0" b="0"/>
          <a:stretch>
            <a:fillRect/>
          </a:stretch>
        </p:blipFill>
        <p:spPr>
          <a:xfrm flipH="false" flipV="false" rot="0">
            <a:off x="14693214" y="1101011"/>
            <a:ext cx="2566086" cy="2566086"/>
          </a:xfrm>
          <a:prstGeom prst="rect">
            <a:avLst/>
          </a:prstGeom>
        </p:spPr>
      </p:pic>
    </p:spTree>
  </p:cSld>
  <p:clrMapOvr>
    <a:masterClrMapping/>
  </p:clrMapOvr>
</p:sld>
</file>

<file path=ppt/slides/slide15.xml><?xml version="1.0" encoding="utf-8"?>
<p:sld xmlns:p="http://schemas.openxmlformats.org/presentationml/2006/main" xmlns:a="http://schemas.openxmlformats.org/drawingml/2006/main">
  <p:cSld>
    <p:bg>
      <p:bgPr>
        <a:solidFill>
          <a:srgbClr val="1F6B46"/>
        </a:solidFill>
      </p:bgPr>
    </p:bg>
    <p:spTree>
      <p:nvGrpSpPr>
        <p:cNvPr id="1" name=""/>
        <p:cNvGrpSpPr/>
        <p:nvPr/>
      </p:nvGrpSpPr>
      <p:grpSpPr>
        <a:xfrm>
          <a:off x="0" y="0"/>
          <a:ext cx="0" cy="0"/>
          <a:chOff x="0" y="0"/>
          <a:chExt cx="0" cy="0"/>
        </a:xfrm>
      </p:grpSpPr>
      <p:grpSp>
        <p:nvGrpSpPr>
          <p:cNvPr name="Group 2" id="2"/>
          <p:cNvGrpSpPr/>
          <p:nvPr/>
        </p:nvGrpSpPr>
        <p:grpSpPr>
          <a:xfrm rot="-10800000">
            <a:off x="6789975" y="5389699"/>
            <a:ext cx="6502022" cy="5631358"/>
            <a:chOff x="0" y="0"/>
            <a:chExt cx="6202680" cy="5372100"/>
          </a:xfrm>
        </p:grpSpPr>
        <p:sp>
          <p:nvSpPr>
            <p:cNvPr name="Freeform 3" id="3"/>
            <p:cNvSpPr/>
            <p:nvPr/>
          </p:nvSpPr>
          <p:spPr>
            <a:xfrm>
              <a:off x="0" y="0"/>
              <a:ext cx="6202680" cy="5372100"/>
            </a:xfrm>
            <a:custGeom>
              <a:avLst/>
              <a:gdLst/>
              <a:ahLst/>
              <a:cxnLst/>
              <a:rect r="r" b="b" t="t" l="l"/>
              <a:pathLst>
                <a:path h="5372100" w="6202680">
                  <a:moveTo>
                    <a:pt x="4652010" y="0"/>
                  </a:moveTo>
                  <a:lnTo>
                    <a:pt x="1550670" y="0"/>
                  </a:lnTo>
                  <a:lnTo>
                    <a:pt x="0" y="2686050"/>
                  </a:lnTo>
                  <a:lnTo>
                    <a:pt x="1550670" y="5372100"/>
                  </a:lnTo>
                  <a:lnTo>
                    <a:pt x="4652010" y="5372100"/>
                  </a:lnTo>
                  <a:lnTo>
                    <a:pt x="6202680" y="2686050"/>
                  </a:lnTo>
                  <a:lnTo>
                    <a:pt x="4652010" y="0"/>
                  </a:lnTo>
                  <a:close/>
                </a:path>
              </a:pathLst>
            </a:custGeom>
            <a:solidFill>
              <a:srgbClr val="98BE9A"/>
            </a:solidFill>
          </p:spPr>
        </p:sp>
      </p:grpSp>
      <p:grpSp>
        <p:nvGrpSpPr>
          <p:cNvPr name="Group 4" id="4"/>
          <p:cNvGrpSpPr/>
          <p:nvPr/>
        </p:nvGrpSpPr>
        <p:grpSpPr>
          <a:xfrm rot="-10800000">
            <a:off x="11620624" y="2482862"/>
            <a:ext cx="6712526" cy="5813674"/>
            <a:chOff x="0" y="0"/>
            <a:chExt cx="6202680" cy="5372100"/>
          </a:xfrm>
        </p:grpSpPr>
        <p:sp>
          <p:nvSpPr>
            <p:cNvPr name="Freeform 5" id="5"/>
            <p:cNvSpPr/>
            <p:nvPr/>
          </p:nvSpPr>
          <p:spPr>
            <a:xfrm>
              <a:off x="0" y="0"/>
              <a:ext cx="6202680" cy="5372100"/>
            </a:xfrm>
            <a:custGeom>
              <a:avLst/>
              <a:gdLst/>
              <a:ahLst/>
              <a:cxnLst/>
              <a:rect r="r" b="b" t="t" l="l"/>
              <a:pathLst>
                <a:path h="5372100" w="6202680">
                  <a:moveTo>
                    <a:pt x="4652010" y="0"/>
                  </a:moveTo>
                  <a:lnTo>
                    <a:pt x="1550670" y="0"/>
                  </a:lnTo>
                  <a:lnTo>
                    <a:pt x="0" y="2686050"/>
                  </a:lnTo>
                  <a:lnTo>
                    <a:pt x="1550670" y="5372100"/>
                  </a:lnTo>
                  <a:lnTo>
                    <a:pt x="4652010" y="5372100"/>
                  </a:lnTo>
                  <a:lnTo>
                    <a:pt x="6202680" y="2686050"/>
                  </a:lnTo>
                  <a:lnTo>
                    <a:pt x="4652010" y="0"/>
                  </a:lnTo>
                  <a:close/>
                </a:path>
              </a:pathLst>
            </a:custGeom>
            <a:solidFill>
              <a:srgbClr val="FFFFFF"/>
            </a:solidFill>
          </p:spPr>
        </p:sp>
      </p:grpSp>
      <p:sp>
        <p:nvSpPr>
          <p:cNvPr name="TextBox 6" id="6"/>
          <p:cNvSpPr txBox="true"/>
          <p:nvPr/>
        </p:nvSpPr>
        <p:spPr>
          <a:xfrm rot="0">
            <a:off x="7192744" y="7353601"/>
            <a:ext cx="5336021" cy="942936"/>
          </a:xfrm>
          <a:prstGeom prst="rect">
            <a:avLst/>
          </a:prstGeom>
        </p:spPr>
        <p:txBody>
          <a:bodyPr anchor="t" rtlCol="false" tIns="0" lIns="0" bIns="0" rIns="0">
            <a:spAutoFit/>
          </a:bodyPr>
          <a:lstStyle/>
          <a:p>
            <a:pPr algn="ctr">
              <a:lnSpc>
                <a:spcPts val="7699"/>
              </a:lnSpc>
              <a:spcBef>
                <a:spcPct val="0"/>
              </a:spcBef>
            </a:pPr>
            <a:r>
              <a:rPr lang="en-US" sz="5499" spc="-109">
                <a:solidFill>
                  <a:srgbClr val="FFFFFF"/>
                </a:solidFill>
                <a:latin typeface="Fira Sans Medium"/>
              </a:rPr>
              <a:t>Legislation</a:t>
            </a:r>
          </a:p>
        </p:txBody>
      </p:sp>
      <p:sp>
        <p:nvSpPr>
          <p:cNvPr name="TextBox 7" id="7"/>
          <p:cNvSpPr txBox="true"/>
          <p:nvPr/>
        </p:nvSpPr>
        <p:spPr>
          <a:xfrm rot="0">
            <a:off x="12640612" y="4848719"/>
            <a:ext cx="4672550" cy="967661"/>
          </a:xfrm>
          <a:prstGeom prst="rect">
            <a:avLst/>
          </a:prstGeom>
        </p:spPr>
        <p:txBody>
          <a:bodyPr anchor="t" rtlCol="false" tIns="0" lIns="0" bIns="0" rIns="0">
            <a:spAutoFit/>
          </a:bodyPr>
          <a:lstStyle/>
          <a:p>
            <a:pPr algn="ctr">
              <a:lnSpc>
                <a:spcPts val="7840"/>
              </a:lnSpc>
            </a:pPr>
            <a:r>
              <a:rPr lang="en-US" sz="5600" spc="28">
                <a:solidFill>
                  <a:srgbClr val="1F6B46"/>
                </a:solidFill>
                <a:latin typeface="Fira Sans Medium"/>
              </a:rPr>
              <a:t>Food Labels</a:t>
            </a:r>
          </a:p>
        </p:txBody>
      </p:sp>
      <p:sp>
        <p:nvSpPr>
          <p:cNvPr name="TextBox 8" id="8"/>
          <p:cNvSpPr txBox="true"/>
          <p:nvPr/>
        </p:nvSpPr>
        <p:spPr>
          <a:xfrm rot="0">
            <a:off x="1028700" y="1626772"/>
            <a:ext cx="10877571" cy="2237026"/>
          </a:xfrm>
          <a:prstGeom prst="rect">
            <a:avLst/>
          </a:prstGeom>
        </p:spPr>
        <p:txBody>
          <a:bodyPr anchor="t" rtlCol="false" tIns="0" lIns="0" bIns="0" rIns="0">
            <a:spAutoFit/>
          </a:bodyPr>
          <a:lstStyle/>
          <a:p>
            <a:pPr algn="ctr">
              <a:lnSpc>
                <a:spcPts val="8959"/>
              </a:lnSpc>
            </a:pPr>
            <a:r>
              <a:rPr lang="en-US" sz="6399">
                <a:solidFill>
                  <a:srgbClr val="FFFFFF"/>
                </a:solidFill>
                <a:latin typeface="Open Sans Extra Bold"/>
              </a:rPr>
              <a:t>How do consumers know what they are buying?</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1028926" y="3230754"/>
            <a:ext cx="2896966" cy="1588980"/>
          </a:xfrm>
          <a:prstGeom prst="rect">
            <a:avLst/>
          </a:prstGeom>
          <a:solidFill>
            <a:srgbClr val="84C260"/>
          </a:solidFill>
        </p:spPr>
      </p:sp>
      <p:sp>
        <p:nvSpPr>
          <p:cNvPr name="AutoShape 3" id="3"/>
          <p:cNvSpPr/>
          <p:nvPr/>
        </p:nvSpPr>
        <p:spPr>
          <a:xfrm rot="0">
            <a:off x="14362334" y="3230754"/>
            <a:ext cx="2896966" cy="1588980"/>
          </a:xfrm>
          <a:prstGeom prst="rect">
            <a:avLst/>
          </a:prstGeom>
          <a:solidFill>
            <a:srgbClr val="1F6B46"/>
          </a:solidFill>
        </p:spPr>
      </p:sp>
      <p:sp>
        <p:nvSpPr>
          <p:cNvPr name="AutoShape 4" id="4"/>
          <p:cNvSpPr/>
          <p:nvPr/>
        </p:nvSpPr>
        <p:spPr>
          <a:xfrm rot="0">
            <a:off x="7695517" y="3230754"/>
            <a:ext cx="2896966" cy="1588980"/>
          </a:xfrm>
          <a:prstGeom prst="rect">
            <a:avLst/>
          </a:prstGeom>
          <a:solidFill>
            <a:srgbClr val="98BE9A"/>
          </a:solidFill>
        </p:spPr>
      </p:sp>
      <p:sp>
        <p:nvSpPr>
          <p:cNvPr name="AutoShape 5" id="5"/>
          <p:cNvSpPr/>
          <p:nvPr/>
        </p:nvSpPr>
        <p:spPr>
          <a:xfrm rot="0">
            <a:off x="4362109" y="3205354"/>
            <a:ext cx="2896966" cy="1614380"/>
          </a:xfrm>
          <a:prstGeom prst="rect">
            <a:avLst/>
          </a:prstGeom>
          <a:solidFill>
            <a:srgbClr val="84C260"/>
          </a:solidFill>
        </p:spPr>
      </p:sp>
      <p:sp>
        <p:nvSpPr>
          <p:cNvPr name="AutoShape 6" id="6"/>
          <p:cNvSpPr/>
          <p:nvPr/>
        </p:nvSpPr>
        <p:spPr>
          <a:xfrm rot="0">
            <a:off x="1028700" y="3205354"/>
            <a:ext cx="2896966" cy="1614380"/>
          </a:xfrm>
          <a:prstGeom prst="rect">
            <a:avLst/>
          </a:prstGeom>
          <a:solidFill>
            <a:srgbClr val="1F6B46"/>
          </a:solidFill>
        </p:spPr>
      </p:sp>
      <p:pic>
        <p:nvPicPr>
          <p:cNvPr name="Picture 7" id="7"/>
          <p:cNvPicPr>
            <a:picLocks noChangeAspect="true"/>
          </p:cNvPicPr>
          <p:nvPr/>
        </p:nvPicPr>
        <p:blipFill>
          <a:blip r:embed="rId2"/>
          <a:srcRect l="0" t="0" r="0" b="0"/>
          <a:stretch>
            <a:fillRect/>
          </a:stretch>
        </p:blipFill>
        <p:spPr>
          <a:xfrm flipH="false" flipV="false" rot="0">
            <a:off x="15810817" y="1028700"/>
            <a:ext cx="1355916" cy="1844046"/>
          </a:xfrm>
          <a:prstGeom prst="rect">
            <a:avLst/>
          </a:prstGeom>
        </p:spPr>
      </p:pic>
      <p:sp>
        <p:nvSpPr>
          <p:cNvPr name="TextBox 8" id="8"/>
          <p:cNvSpPr txBox="true"/>
          <p:nvPr/>
        </p:nvSpPr>
        <p:spPr>
          <a:xfrm rot="0">
            <a:off x="11256167" y="3830016"/>
            <a:ext cx="2442483" cy="349250"/>
          </a:xfrm>
          <a:prstGeom prst="rect">
            <a:avLst/>
          </a:prstGeom>
        </p:spPr>
        <p:txBody>
          <a:bodyPr anchor="t" rtlCol="false" tIns="0" lIns="0" bIns="0" rIns="0">
            <a:spAutoFit/>
          </a:bodyPr>
          <a:lstStyle/>
          <a:p>
            <a:pPr algn="l" marL="0" indent="0" lvl="0">
              <a:lnSpc>
                <a:spcPts val="2800"/>
              </a:lnSpc>
              <a:spcBef>
                <a:spcPct val="0"/>
              </a:spcBef>
            </a:pPr>
            <a:r>
              <a:rPr lang="en-US" sz="2000">
                <a:solidFill>
                  <a:srgbClr val="FFFFFF"/>
                </a:solidFill>
                <a:latin typeface="Fira Sans Medium"/>
              </a:rPr>
              <a:t>Egg laying Hens</a:t>
            </a:r>
          </a:p>
        </p:txBody>
      </p:sp>
      <p:grpSp>
        <p:nvGrpSpPr>
          <p:cNvPr name="Group 9" id="9"/>
          <p:cNvGrpSpPr/>
          <p:nvPr/>
        </p:nvGrpSpPr>
        <p:grpSpPr>
          <a:xfrm rot="0">
            <a:off x="11028926" y="5134214"/>
            <a:ext cx="2896966" cy="3247786"/>
            <a:chOff x="0" y="0"/>
            <a:chExt cx="3862621" cy="4330381"/>
          </a:xfrm>
        </p:grpSpPr>
        <p:sp>
          <p:nvSpPr>
            <p:cNvPr name="TextBox 10" id="10"/>
            <p:cNvSpPr txBox="true"/>
            <p:nvPr/>
          </p:nvSpPr>
          <p:spPr>
            <a:xfrm rot="0">
              <a:off x="0" y="1593955"/>
              <a:ext cx="3862621" cy="2736426"/>
            </a:xfrm>
            <a:prstGeom prst="rect">
              <a:avLst/>
            </a:prstGeom>
          </p:spPr>
          <p:txBody>
            <a:bodyPr anchor="t" rtlCol="false" tIns="0" lIns="0" bIns="0" rIns="0">
              <a:spAutoFit/>
            </a:bodyPr>
            <a:lstStyle/>
            <a:p>
              <a:pPr>
                <a:lnSpc>
                  <a:spcPts val="2380"/>
                </a:lnSpc>
              </a:pPr>
              <a:r>
                <a:rPr lang="en-US" sz="1700" spc="8">
                  <a:solidFill>
                    <a:srgbClr val="000000"/>
                  </a:solidFill>
                  <a:latin typeface="Fira Sans Light"/>
                </a:rPr>
                <a:t>RSPCA’s standards do not allow birds to be kept in cages. Birds may only be kept on free-range farms or in large barns where they are free to roam.</a:t>
              </a:r>
            </a:p>
            <a:p>
              <a:pPr>
                <a:lnSpc>
                  <a:spcPts val="2380"/>
                </a:lnSpc>
              </a:pPr>
            </a:p>
          </p:txBody>
        </p:sp>
        <p:sp>
          <p:nvSpPr>
            <p:cNvPr name="TextBox 11" id="11"/>
            <p:cNvSpPr txBox="true"/>
            <p:nvPr/>
          </p:nvSpPr>
          <p:spPr>
            <a:xfrm rot="0">
              <a:off x="0" y="-47625"/>
              <a:ext cx="3862621" cy="1389592"/>
            </a:xfrm>
            <a:prstGeom prst="rect">
              <a:avLst/>
            </a:prstGeom>
          </p:spPr>
          <p:txBody>
            <a:bodyPr anchor="t" rtlCol="false" tIns="0" lIns="0" bIns="0" rIns="0">
              <a:spAutoFit/>
            </a:bodyPr>
            <a:lstStyle/>
            <a:p>
              <a:pPr>
                <a:lnSpc>
                  <a:spcPts val="2800"/>
                </a:lnSpc>
                <a:spcBef>
                  <a:spcPct val="0"/>
                </a:spcBef>
              </a:pPr>
              <a:r>
                <a:rPr lang="en-US" sz="2000">
                  <a:solidFill>
                    <a:srgbClr val="221B1C"/>
                  </a:solidFill>
                  <a:latin typeface="Fira Sans Medium"/>
                </a:rPr>
                <a:t>Approximately 45% of egg laying hens are kept in cages.</a:t>
              </a:r>
            </a:p>
          </p:txBody>
        </p:sp>
      </p:grpSp>
      <p:grpSp>
        <p:nvGrpSpPr>
          <p:cNvPr name="Group 12" id="12"/>
          <p:cNvGrpSpPr/>
          <p:nvPr/>
        </p:nvGrpSpPr>
        <p:grpSpPr>
          <a:xfrm rot="0">
            <a:off x="1028700" y="1028700"/>
            <a:ext cx="8770164" cy="1280774"/>
            <a:chOff x="0" y="0"/>
            <a:chExt cx="11693552" cy="1707698"/>
          </a:xfrm>
        </p:grpSpPr>
        <p:sp>
          <p:nvSpPr>
            <p:cNvPr name="TextBox 13" id="13"/>
            <p:cNvSpPr txBox="true"/>
            <p:nvPr/>
          </p:nvSpPr>
          <p:spPr>
            <a:xfrm rot="0">
              <a:off x="0" y="-104775"/>
              <a:ext cx="11693552" cy="1213909"/>
            </a:xfrm>
            <a:prstGeom prst="rect">
              <a:avLst/>
            </a:prstGeom>
          </p:spPr>
          <p:txBody>
            <a:bodyPr anchor="t" rtlCol="false" tIns="0" lIns="0" bIns="0" rIns="0">
              <a:spAutoFit/>
            </a:bodyPr>
            <a:lstStyle/>
            <a:p>
              <a:pPr>
                <a:lnSpc>
                  <a:spcPts val="7699"/>
                </a:lnSpc>
                <a:spcBef>
                  <a:spcPct val="0"/>
                </a:spcBef>
              </a:pPr>
              <a:r>
                <a:rPr lang="en-US" sz="5499" spc="-109">
                  <a:solidFill>
                    <a:srgbClr val="221B1C"/>
                  </a:solidFill>
                  <a:latin typeface="Fira Sans Medium"/>
                </a:rPr>
                <a:t>RSPCA Assured</a:t>
              </a:r>
            </a:p>
          </p:txBody>
        </p:sp>
        <p:sp>
          <p:nvSpPr>
            <p:cNvPr name="TextBox 14" id="14"/>
            <p:cNvSpPr txBox="true"/>
            <p:nvPr/>
          </p:nvSpPr>
          <p:spPr>
            <a:xfrm rot="0">
              <a:off x="0" y="1333472"/>
              <a:ext cx="11693552" cy="374226"/>
            </a:xfrm>
            <a:prstGeom prst="rect">
              <a:avLst/>
            </a:prstGeom>
          </p:spPr>
          <p:txBody>
            <a:bodyPr anchor="t" rtlCol="false" tIns="0" lIns="0" bIns="0" rIns="0">
              <a:spAutoFit/>
            </a:bodyPr>
            <a:lstStyle/>
            <a:p>
              <a:pPr>
                <a:lnSpc>
                  <a:spcPts val="2380"/>
                </a:lnSpc>
              </a:pPr>
            </a:p>
          </p:txBody>
        </p:sp>
      </p:grpSp>
      <p:sp>
        <p:nvSpPr>
          <p:cNvPr name="TextBox 15" id="15"/>
          <p:cNvSpPr txBox="true"/>
          <p:nvPr/>
        </p:nvSpPr>
        <p:spPr>
          <a:xfrm rot="0">
            <a:off x="14589576" y="3537916"/>
            <a:ext cx="2442483" cy="701675"/>
          </a:xfrm>
          <a:prstGeom prst="rect">
            <a:avLst/>
          </a:prstGeom>
        </p:spPr>
        <p:txBody>
          <a:bodyPr anchor="t" rtlCol="false" tIns="0" lIns="0" bIns="0" rIns="0">
            <a:spAutoFit/>
          </a:bodyPr>
          <a:lstStyle/>
          <a:p>
            <a:pPr algn="l" marL="0" indent="0" lvl="0">
              <a:lnSpc>
                <a:spcPts val="2800"/>
              </a:lnSpc>
              <a:spcBef>
                <a:spcPct val="0"/>
              </a:spcBef>
            </a:pPr>
            <a:r>
              <a:rPr lang="en-US" sz="2000">
                <a:solidFill>
                  <a:srgbClr val="FFFFFF"/>
                </a:solidFill>
                <a:latin typeface="Fira Sans Medium"/>
              </a:rPr>
              <a:t>Transportation and Slaughter</a:t>
            </a:r>
          </a:p>
        </p:txBody>
      </p:sp>
      <p:grpSp>
        <p:nvGrpSpPr>
          <p:cNvPr name="Group 16" id="16"/>
          <p:cNvGrpSpPr/>
          <p:nvPr/>
        </p:nvGrpSpPr>
        <p:grpSpPr>
          <a:xfrm rot="0">
            <a:off x="14362334" y="5134214"/>
            <a:ext cx="2896966" cy="4714636"/>
            <a:chOff x="0" y="0"/>
            <a:chExt cx="3862621" cy="6286181"/>
          </a:xfrm>
        </p:grpSpPr>
        <p:sp>
          <p:nvSpPr>
            <p:cNvPr name="TextBox 17" id="17"/>
            <p:cNvSpPr txBox="true"/>
            <p:nvPr/>
          </p:nvSpPr>
          <p:spPr>
            <a:xfrm rot="0">
              <a:off x="0" y="3943455"/>
              <a:ext cx="3862621" cy="2342726"/>
            </a:xfrm>
            <a:prstGeom prst="rect">
              <a:avLst/>
            </a:prstGeom>
          </p:spPr>
          <p:txBody>
            <a:bodyPr anchor="t" rtlCol="false" tIns="0" lIns="0" bIns="0" rIns="0">
              <a:spAutoFit/>
            </a:bodyPr>
            <a:lstStyle/>
            <a:p>
              <a:pPr>
                <a:lnSpc>
                  <a:spcPts val="2380"/>
                </a:lnSpc>
              </a:pPr>
              <a:r>
                <a:rPr lang="en-US" sz="1700" spc="8">
                  <a:solidFill>
                    <a:srgbClr val="000000"/>
                  </a:solidFill>
                  <a:latin typeface="Fira Sans Light"/>
                </a:rPr>
                <a:t>RSPCA's standards state that animals should travel for no more than 8 hours to slaughter and should be stunned to avoid distress and pain.</a:t>
              </a:r>
            </a:p>
          </p:txBody>
        </p:sp>
        <p:sp>
          <p:nvSpPr>
            <p:cNvPr name="TextBox 18" id="18"/>
            <p:cNvSpPr txBox="true"/>
            <p:nvPr/>
          </p:nvSpPr>
          <p:spPr>
            <a:xfrm rot="0">
              <a:off x="0" y="-47625"/>
              <a:ext cx="3862621" cy="3739092"/>
            </a:xfrm>
            <a:prstGeom prst="rect">
              <a:avLst/>
            </a:prstGeom>
          </p:spPr>
          <p:txBody>
            <a:bodyPr anchor="t" rtlCol="false" tIns="0" lIns="0" bIns="0" rIns="0">
              <a:spAutoFit/>
            </a:bodyPr>
            <a:lstStyle/>
            <a:p>
              <a:pPr>
                <a:lnSpc>
                  <a:spcPts val="2800"/>
                </a:lnSpc>
                <a:spcBef>
                  <a:spcPct val="0"/>
                </a:spcBef>
              </a:pPr>
              <a:r>
                <a:rPr lang="en-US" sz="2000">
                  <a:solidFill>
                    <a:srgbClr val="221B1C"/>
                  </a:solidFill>
                  <a:latin typeface="Fira Sans Medium"/>
                </a:rPr>
                <a:t>2.6 million cattle, 10 million pigs, 14.5 million sheep and lambs, 80 million fish and 950 million birds are slaughtered for human consumption in the UK each year.</a:t>
              </a:r>
            </a:p>
          </p:txBody>
        </p:sp>
      </p:grpSp>
      <p:sp>
        <p:nvSpPr>
          <p:cNvPr name="TextBox 19" id="19"/>
          <p:cNvSpPr txBox="true"/>
          <p:nvPr/>
        </p:nvSpPr>
        <p:spPr>
          <a:xfrm rot="0">
            <a:off x="7922759" y="3830016"/>
            <a:ext cx="2442483" cy="349250"/>
          </a:xfrm>
          <a:prstGeom prst="rect">
            <a:avLst/>
          </a:prstGeom>
        </p:spPr>
        <p:txBody>
          <a:bodyPr anchor="t" rtlCol="false" tIns="0" lIns="0" bIns="0" rIns="0">
            <a:spAutoFit/>
          </a:bodyPr>
          <a:lstStyle/>
          <a:p>
            <a:pPr algn="l" marL="0" indent="0" lvl="0">
              <a:lnSpc>
                <a:spcPts val="2800"/>
              </a:lnSpc>
              <a:spcBef>
                <a:spcPct val="0"/>
              </a:spcBef>
            </a:pPr>
            <a:r>
              <a:rPr lang="en-US" sz="2000">
                <a:solidFill>
                  <a:srgbClr val="FFFFFF"/>
                </a:solidFill>
                <a:latin typeface="Fira Sans Medium"/>
              </a:rPr>
              <a:t>Pigs</a:t>
            </a:r>
          </a:p>
        </p:txBody>
      </p:sp>
      <p:grpSp>
        <p:nvGrpSpPr>
          <p:cNvPr name="Group 20" id="20"/>
          <p:cNvGrpSpPr/>
          <p:nvPr/>
        </p:nvGrpSpPr>
        <p:grpSpPr>
          <a:xfrm rot="0">
            <a:off x="7695517" y="5134214"/>
            <a:ext cx="2896966" cy="3476386"/>
            <a:chOff x="0" y="0"/>
            <a:chExt cx="3862621" cy="4635181"/>
          </a:xfrm>
        </p:grpSpPr>
        <p:sp>
          <p:nvSpPr>
            <p:cNvPr name="TextBox 21" id="21"/>
            <p:cNvSpPr txBox="true"/>
            <p:nvPr/>
          </p:nvSpPr>
          <p:spPr>
            <a:xfrm rot="0">
              <a:off x="0" y="3473555"/>
              <a:ext cx="3862621" cy="1161626"/>
            </a:xfrm>
            <a:prstGeom prst="rect">
              <a:avLst/>
            </a:prstGeom>
          </p:spPr>
          <p:txBody>
            <a:bodyPr anchor="t" rtlCol="false" tIns="0" lIns="0" bIns="0" rIns="0">
              <a:spAutoFit/>
            </a:bodyPr>
            <a:lstStyle/>
            <a:p>
              <a:pPr>
                <a:lnSpc>
                  <a:spcPts val="2380"/>
                </a:lnSpc>
              </a:pPr>
              <a:r>
                <a:rPr lang="en-US" sz="1700" spc="8">
                  <a:solidFill>
                    <a:srgbClr val="000000"/>
                  </a:solidFill>
                  <a:latin typeface="Fira Sans Light"/>
                </a:rPr>
                <a:t>RSPCA standards strictly prohibit the use of farrowing crates</a:t>
              </a:r>
            </a:p>
          </p:txBody>
        </p:sp>
        <p:sp>
          <p:nvSpPr>
            <p:cNvPr name="TextBox 22" id="22"/>
            <p:cNvSpPr txBox="true"/>
            <p:nvPr/>
          </p:nvSpPr>
          <p:spPr>
            <a:xfrm rot="0">
              <a:off x="0" y="-47625"/>
              <a:ext cx="3862621" cy="3269192"/>
            </a:xfrm>
            <a:prstGeom prst="rect">
              <a:avLst/>
            </a:prstGeom>
          </p:spPr>
          <p:txBody>
            <a:bodyPr anchor="t" rtlCol="false" tIns="0" lIns="0" bIns="0" rIns="0">
              <a:spAutoFit/>
            </a:bodyPr>
            <a:lstStyle/>
            <a:p>
              <a:pPr>
                <a:lnSpc>
                  <a:spcPts val="2800"/>
                </a:lnSpc>
                <a:spcBef>
                  <a:spcPct val="0"/>
                </a:spcBef>
              </a:pPr>
              <a:r>
                <a:rPr lang="en-US" sz="2000">
                  <a:solidFill>
                    <a:srgbClr val="221B1C"/>
                  </a:solidFill>
                  <a:latin typeface="Fira Sans Medium"/>
                </a:rPr>
                <a:t>Around 58% of breeding female pigs (sows) are kept in farrowing crates which prevent them from moving and carrying out natural nesting behaviours.</a:t>
              </a:r>
            </a:p>
          </p:txBody>
        </p:sp>
      </p:grpSp>
      <p:sp>
        <p:nvSpPr>
          <p:cNvPr name="TextBox 23" id="23"/>
          <p:cNvSpPr txBox="true"/>
          <p:nvPr/>
        </p:nvSpPr>
        <p:spPr>
          <a:xfrm rot="0">
            <a:off x="4589350" y="3361703"/>
            <a:ext cx="2442483" cy="1054100"/>
          </a:xfrm>
          <a:prstGeom prst="rect">
            <a:avLst/>
          </a:prstGeom>
        </p:spPr>
        <p:txBody>
          <a:bodyPr anchor="t" rtlCol="false" tIns="0" lIns="0" bIns="0" rIns="0">
            <a:spAutoFit/>
          </a:bodyPr>
          <a:lstStyle/>
          <a:p>
            <a:pPr algn="l" marL="0" indent="0" lvl="0">
              <a:lnSpc>
                <a:spcPts val="2800"/>
              </a:lnSpc>
              <a:spcBef>
                <a:spcPct val="0"/>
              </a:spcBef>
            </a:pPr>
            <a:r>
              <a:rPr lang="en-US" sz="2000">
                <a:solidFill>
                  <a:srgbClr val="FFFFFF"/>
                </a:solidFill>
                <a:latin typeface="Fira Sans Medium"/>
              </a:rPr>
              <a:t>Indoor, outdoor bred, indoor bred and free-range</a:t>
            </a:r>
          </a:p>
        </p:txBody>
      </p:sp>
      <p:grpSp>
        <p:nvGrpSpPr>
          <p:cNvPr name="Group 24" id="24"/>
          <p:cNvGrpSpPr/>
          <p:nvPr/>
        </p:nvGrpSpPr>
        <p:grpSpPr>
          <a:xfrm rot="0">
            <a:off x="4362109" y="5134214"/>
            <a:ext cx="2896966" cy="3657361"/>
            <a:chOff x="0" y="0"/>
            <a:chExt cx="3862621" cy="4876481"/>
          </a:xfrm>
        </p:grpSpPr>
        <p:sp>
          <p:nvSpPr>
            <p:cNvPr name="TextBox 25" id="25"/>
            <p:cNvSpPr txBox="true"/>
            <p:nvPr/>
          </p:nvSpPr>
          <p:spPr>
            <a:xfrm rot="0">
              <a:off x="0" y="2533755"/>
              <a:ext cx="3862621" cy="2342726"/>
            </a:xfrm>
            <a:prstGeom prst="rect">
              <a:avLst/>
            </a:prstGeom>
          </p:spPr>
          <p:txBody>
            <a:bodyPr anchor="t" rtlCol="false" tIns="0" lIns="0" bIns="0" rIns="0">
              <a:spAutoFit/>
            </a:bodyPr>
            <a:lstStyle/>
            <a:p>
              <a:pPr>
                <a:lnSpc>
                  <a:spcPts val="2380"/>
                </a:lnSpc>
              </a:pPr>
              <a:r>
                <a:rPr lang="en-US" sz="1700" spc="8">
                  <a:solidFill>
                    <a:srgbClr val="000000"/>
                  </a:solidFill>
                  <a:latin typeface="Fira Sans Light"/>
                </a:rPr>
                <a:t>RSPCA believes that a well controlled environment, indoor or out, and good farm management is most important to maintain good welfare standards.</a:t>
              </a:r>
            </a:p>
          </p:txBody>
        </p:sp>
        <p:sp>
          <p:nvSpPr>
            <p:cNvPr name="TextBox 26" id="26"/>
            <p:cNvSpPr txBox="true"/>
            <p:nvPr/>
          </p:nvSpPr>
          <p:spPr>
            <a:xfrm rot="0">
              <a:off x="0" y="-47625"/>
              <a:ext cx="3862621" cy="2329392"/>
            </a:xfrm>
            <a:prstGeom prst="rect">
              <a:avLst/>
            </a:prstGeom>
          </p:spPr>
          <p:txBody>
            <a:bodyPr anchor="t" rtlCol="false" tIns="0" lIns="0" bIns="0" rIns="0">
              <a:spAutoFit/>
            </a:bodyPr>
            <a:lstStyle/>
            <a:p>
              <a:pPr>
                <a:lnSpc>
                  <a:spcPts val="2800"/>
                </a:lnSpc>
                <a:spcBef>
                  <a:spcPct val="0"/>
                </a:spcBef>
              </a:pPr>
              <a:r>
                <a:rPr lang="en-US" sz="2000">
                  <a:solidFill>
                    <a:srgbClr val="000000"/>
                  </a:solidFill>
                  <a:latin typeface="Fira Sans Medium"/>
                </a:rPr>
                <a:t>Free-range is not a guarantee of good welfare any more than indoor is a guarantee of bad welfare.</a:t>
              </a:r>
            </a:p>
          </p:txBody>
        </p:sp>
      </p:grpSp>
      <p:sp>
        <p:nvSpPr>
          <p:cNvPr name="TextBox 27" id="27"/>
          <p:cNvSpPr txBox="true"/>
          <p:nvPr/>
        </p:nvSpPr>
        <p:spPr>
          <a:xfrm rot="0">
            <a:off x="1255941" y="3830016"/>
            <a:ext cx="2442483" cy="349250"/>
          </a:xfrm>
          <a:prstGeom prst="rect">
            <a:avLst/>
          </a:prstGeom>
        </p:spPr>
        <p:txBody>
          <a:bodyPr anchor="t" rtlCol="false" tIns="0" lIns="0" bIns="0" rIns="0">
            <a:spAutoFit/>
          </a:bodyPr>
          <a:lstStyle/>
          <a:p>
            <a:pPr algn="l" marL="0" indent="0" lvl="0">
              <a:lnSpc>
                <a:spcPts val="2800"/>
              </a:lnSpc>
              <a:spcBef>
                <a:spcPct val="0"/>
              </a:spcBef>
            </a:pPr>
            <a:r>
              <a:rPr lang="en-US" sz="2000">
                <a:solidFill>
                  <a:srgbClr val="FFFFFF"/>
                </a:solidFill>
                <a:latin typeface="Fira Sans Medium"/>
              </a:rPr>
              <a:t>Chicken</a:t>
            </a:r>
          </a:p>
        </p:txBody>
      </p:sp>
      <p:grpSp>
        <p:nvGrpSpPr>
          <p:cNvPr name="Group 28" id="28"/>
          <p:cNvGrpSpPr/>
          <p:nvPr/>
        </p:nvGrpSpPr>
        <p:grpSpPr>
          <a:xfrm rot="0">
            <a:off x="1028700" y="5134214"/>
            <a:ext cx="2896966" cy="2771536"/>
            <a:chOff x="0" y="0"/>
            <a:chExt cx="3862621" cy="3695381"/>
          </a:xfrm>
        </p:grpSpPr>
        <p:sp>
          <p:nvSpPr>
            <p:cNvPr name="TextBox 29" id="29"/>
            <p:cNvSpPr txBox="true"/>
            <p:nvPr/>
          </p:nvSpPr>
          <p:spPr>
            <a:xfrm rot="0">
              <a:off x="0" y="2533755"/>
              <a:ext cx="3862621" cy="1161626"/>
            </a:xfrm>
            <a:prstGeom prst="rect">
              <a:avLst/>
            </a:prstGeom>
          </p:spPr>
          <p:txBody>
            <a:bodyPr anchor="t" rtlCol="false" tIns="0" lIns="0" bIns="0" rIns="0">
              <a:spAutoFit/>
            </a:bodyPr>
            <a:lstStyle/>
            <a:p>
              <a:pPr>
                <a:lnSpc>
                  <a:spcPts val="2380"/>
                </a:lnSpc>
              </a:pPr>
              <a:r>
                <a:rPr lang="en-US" sz="1700" spc="8">
                  <a:solidFill>
                    <a:srgbClr val="000000"/>
                  </a:solidFill>
                  <a:latin typeface="Fira Sans Light"/>
                </a:rPr>
                <a:t>RSPCA standards only allow naturally slower-growing breeds.</a:t>
              </a:r>
            </a:p>
          </p:txBody>
        </p:sp>
        <p:sp>
          <p:nvSpPr>
            <p:cNvPr name="TextBox 30" id="30"/>
            <p:cNvSpPr txBox="true"/>
            <p:nvPr/>
          </p:nvSpPr>
          <p:spPr>
            <a:xfrm rot="0">
              <a:off x="0" y="-47625"/>
              <a:ext cx="3862621" cy="2329392"/>
            </a:xfrm>
            <a:prstGeom prst="rect">
              <a:avLst/>
            </a:prstGeom>
          </p:spPr>
          <p:txBody>
            <a:bodyPr anchor="t" rtlCol="false" tIns="0" lIns="0" bIns="0" rIns="0">
              <a:spAutoFit/>
            </a:bodyPr>
            <a:lstStyle/>
            <a:p>
              <a:pPr>
                <a:lnSpc>
                  <a:spcPts val="2800"/>
                </a:lnSpc>
                <a:spcBef>
                  <a:spcPct val="0"/>
                </a:spcBef>
              </a:pPr>
              <a:r>
                <a:rPr lang="en-US" sz="2000">
                  <a:solidFill>
                    <a:srgbClr val="000000"/>
                  </a:solidFill>
                  <a:latin typeface="Fira Sans Medium"/>
                </a:rPr>
                <a:t>Chickens are bred to grow excessively fast, which can lead to poor leg health, organ failure and pain.</a:t>
              </a:r>
            </a:p>
          </p:txBody>
        </p:sp>
      </p:grpSp>
      <p:sp>
        <p:nvSpPr>
          <p:cNvPr name="TextBox 31" id="31"/>
          <p:cNvSpPr txBox="true"/>
          <p:nvPr/>
        </p:nvSpPr>
        <p:spPr>
          <a:xfrm rot="0">
            <a:off x="1028700" y="1947524"/>
            <a:ext cx="13768282" cy="976630"/>
          </a:xfrm>
          <a:prstGeom prst="rect">
            <a:avLst/>
          </a:prstGeom>
        </p:spPr>
        <p:txBody>
          <a:bodyPr anchor="t" rtlCol="false" tIns="0" lIns="0" bIns="0" rIns="0">
            <a:spAutoFit/>
          </a:bodyPr>
          <a:lstStyle/>
          <a:p>
            <a:pPr>
              <a:lnSpc>
                <a:spcPts val="3919"/>
              </a:lnSpc>
            </a:pPr>
            <a:r>
              <a:rPr lang="en-US" sz="2799">
                <a:solidFill>
                  <a:srgbClr val="000000"/>
                </a:solidFill>
                <a:latin typeface="Open Sans Light"/>
              </a:rPr>
              <a:t>One way that we can be aware of what we are purchasing is to pay attention to food labels. The following outlines some aspects of the RSPCA Assured standards.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5400000">
            <a:off x="1772787" y="5502521"/>
            <a:ext cx="7482984" cy="0"/>
          </a:xfrm>
          <a:prstGeom prst="line">
            <a:avLst/>
          </a:prstGeom>
          <a:ln cap="rnd" w="28575">
            <a:solidFill>
              <a:srgbClr val="86C7ED"/>
            </a:solidFill>
            <a:prstDash val="solid"/>
            <a:headEnd type="none" len="sm" w="sm"/>
            <a:tailEnd type="none" len="sm" w="sm"/>
          </a:ln>
        </p:spPr>
      </p:sp>
      <p:grpSp>
        <p:nvGrpSpPr>
          <p:cNvPr name="Group 3" id="3"/>
          <p:cNvGrpSpPr/>
          <p:nvPr/>
        </p:nvGrpSpPr>
        <p:grpSpPr>
          <a:xfrm rot="0">
            <a:off x="680652" y="-771126"/>
            <a:ext cx="16926697" cy="1542251"/>
            <a:chOff x="0" y="0"/>
            <a:chExt cx="58960502" cy="5372100"/>
          </a:xfrm>
        </p:grpSpPr>
        <p:sp>
          <p:nvSpPr>
            <p:cNvPr name="Freeform 4" id="4"/>
            <p:cNvSpPr/>
            <p:nvPr/>
          </p:nvSpPr>
          <p:spPr>
            <a:xfrm>
              <a:off x="0" y="0"/>
              <a:ext cx="58960500" cy="5372100"/>
            </a:xfrm>
            <a:custGeom>
              <a:avLst/>
              <a:gdLst/>
              <a:ahLst/>
              <a:cxnLst/>
              <a:rect r="r" b="b" t="t" l="l"/>
              <a:pathLst>
                <a:path h="5372100" w="58960500">
                  <a:moveTo>
                    <a:pt x="57409829" y="0"/>
                  </a:moveTo>
                  <a:lnTo>
                    <a:pt x="1550670" y="0"/>
                  </a:lnTo>
                  <a:lnTo>
                    <a:pt x="0" y="2686050"/>
                  </a:lnTo>
                  <a:lnTo>
                    <a:pt x="1550670" y="5372100"/>
                  </a:lnTo>
                  <a:lnTo>
                    <a:pt x="57409829" y="5372100"/>
                  </a:lnTo>
                  <a:lnTo>
                    <a:pt x="58960500" y="2686050"/>
                  </a:lnTo>
                  <a:lnTo>
                    <a:pt x="57409829" y="0"/>
                  </a:lnTo>
                  <a:close/>
                </a:path>
              </a:pathLst>
            </a:custGeom>
            <a:solidFill>
              <a:srgbClr val="1F6B46"/>
            </a:solidFill>
          </p:spPr>
        </p:sp>
      </p:grpSp>
      <p:grpSp>
        <p:nvGrpSpPr>
          <p:cNvPr name="Group 5" id="5"/>
          <p:cNvGrpSpPr/>
          <p:nvPr/>
        </p:nvGrpSpPr>
        <p:grpSpPr>
          <a:xfrm rot="0">
            <a:off x="5981491" y="1775316"/>
            <a:ext cx="10631999" cy="5992730"/>
            <a:chOff x="0" y="0"/>
            <a:chExt cx="14175998" cy="7990306"/>
          </a:xfrm>
        </p:grpSpPr>
        <p:sp>
          <p:nvSpPr>
            <p:cNvPr name="TextBox 6" id="6"/>
            <p:cNvSpPr txBox="true"/>
            <p:nvPr/>
          </p:nvSpPr>
          <p:spPr>
            <a:xfrm rot="0">
              <a:off x="0" y="-104775"/>
              <a:ext cx="14175998" cy="1213909"/>
            </a:xfrm>
            <a:prstGeom prst="rect">
              <a:avLst/>
            </a:prstGeom>
          </p:spPr>
          <p:txBody>
            <a:bodyPr anchor="t" rtlCol="false" tIns="0" lIns="0" bIns="0" rIns="0">
              <a:spAutoFit/>
            </a:bodyPr>
            <a:lstStyle/>
            <a:p>
              <a:pPr>
                <a:lnSpc>
                  <a:spcPts val="7699"/>
                </a:lnSpc>
                <a:spcBef>
                  <a:spcPct val="0"/>
                </a:spcBef>
              </a:pPr>
              <a:r>
                <a:rPr lang="en-US" sz="5499" spc="-109">
                  <a:solidFill>
                    <a:srgbClr val="C00000"/>
                  </a:solidFill>
                  <a:latin typeface="Fira Sans Medium"/>
                </a:rPr>
                <a:t>Activity Two: Food Labelling</a:t>
              </a:r>
            </a:p>
          </p:txBody>
        </p:sp>
        <p:sp>
          <p:nvSpPr>
            <p:cNvPr name="TextBox 7" id="7"/>
            <p:cNvSpPr txBox="true"/>
            <p:nvPr/>
          </p:nvSpPr>
          <p:spPr>
            <a:xfrm rot="0">
              <a:off x="0" y="1624431"/>
              <a:ext cx="14175998" cy="6365875"/>
            </a:xfrm>
            <a:prstGeom prst="rect">
              <a:avLst/>
            </a:prstGeom>
          </p:spPr>
          <p:txBody>
            <a:bodyPr anchor="t" rtlCol="false" tIns="0" lIns="0" bIns="0" rIns="0">
              <a:spAutoFit/>
            </a:bodyPr>
            <a:lstStyle/>
            <a:p>
              <a:pPr>
                <a:lnSpc>
                  <a:spcPts val="4200"/>
                </a:lnSpc>
              </a:pPr>
              <a:r>
                <a:rPr lang="en-US" sz="3000" spc="15">
                  <a:solidFill>
                    <a:srgbClr val="000000"/>
                  </a:solidFill>
                  <a:latin typeface="Fira Sans Medium"/>
                </a:rPr>
                <a:t>We have briefly outlined some aspects of one of the more well-known farm animal welfare food labels in the U.K. However, there is no mandatory scheme like that of the FSA (Food Standards Agency) nutrition labelling scheme. </a:t>
              </a:r>
            </a:p>
            <a:p>
              <a:pPr>
                <a:lnSpc>
                  <a:spcPts val="4200"/>
                </a:lnSpc>
              </a:pPr>
            </a:p>
            <a:p>
              <a:pPr>
                <a:lnSpc>
                  <a:spcPts val="4200"/>
                </a:lnSpc>
              </a:pPr>
              <a:r>
                <a:rPr lang="en-US" sz="1200" spc="6">
                  <a:solidFill>
                    <a:srgbClr val="000000"/>
                  </a:solidFill>
                  <a:latin typeface="Arimo"/>
                </a:rPr>
                <a:t>Design your own food labelling system that could be enforced across all sectors of animal farming. </a:t>
              </a:r>
            </a:p>
            <a:p>
              <a:pPr>
                <a:lnSpc>
                  <a:spcPts val="4200"/>
                </a:lnSpc>
              </a:pPr>
            </a:p>
            <a:p>
              <a:pPr>
                <a:lnSpc>
                  <a:spcPts val="4200"/>
                </a:lnSpc>
              </a:pPr>
              <a:r>
                <a:rPr lang="en-US" sz="3000" spc="15">
                  <a:solidFill>
                    <a:srgbClr val="000000"/>
                  </a:solidFill>
                  <a:latin typeface="Fira Sans Medium"/>
                </a:rPr>
                <a:t>Use </a:t>
              </a:r>
              <a:r>
                <a:rPr lang="en-US" sz="3000" spc="15">
                  <a:solidFill>
                    <a:srgbClr val="C00000"/>
                  </a:solidFill>
                  <a:latin typeface="Fira Sans Medium Bold"/>
                </a:rPr>
                <a:t>activity sheet two</a:t>
              </a:r>
              <a:r>
                <a:rPr lang="en-US" sz="3000" spc="15">
                  <a:solidFill>
                    <a:srgbClr val="000000"/>
                  </a:solidFill>
                  <a:latin typeface="Fira Sans Medium"/>
                </a:rPr>
                <a:t> in your workbook to get your started.</a:t>
              </a:r>
            </a:p>
          </p:txBody>
        </p:sp>
      </p:grpSp>
      <p:pic>
        <p:nvPicPr>
          <p:cNvPr name="Picture 8" id="8"/>
          <p:cNvPicPr>
            <a:picLocks noChangeAspect="true"/>
          </p:cNvPicPr>
          <p:nvPr/>
        </p:nvPicPr>
        <p:blipFill>
          <a:blip r:embed="rId2"/>
          <a:srcRect l="0" t="0" r="0" b="0"/>
          <a:stretch>
            <a:fillRect/>
          </a:stretch>
        </p:blipFill>
        <p:spPr>
          <a:xfrm flipH="false" flipV="false" rot="0">
            <a:off x="2154533" y="6353466"/>
            <a:ext cx="1120890" cy="1647221"/>
          </a:xfrm>
          <a:prstGeom prst="rect">
            <a:avLst/>
          </a:prstGeom>
        </p:spPr>
      </p:pic>
      <p:pic>
        <p:nvPicPr>
          <p:cNvPr name="Picture 9" id="9"/>
          <p:cNvPicPr>
            <a:picLocks noChangeAspect="true"/>
          </p:cNvPicPr>
          <p:nvPr/>
        </p:nvPicPr>
        <p:blipFill>
          <a:blip r:embed="rId3"/>
          <a:srcRect l="0" t="0" r="0" b="0"/>
          <a:stretch>
            <a:fillRect/>
          </a:stretch>
        </p:blipFill>
        <p:spPr>
          <a:xfrm flipH="false" flipV="false" rot="0">
            <a:off x="3479167" y="6648590"/>
            <a:ext cx="1249301" cy="1249301"/>
          </a:xfrm>
          <a:prstGeom prst="rect">
            <a:avLst/>
          </a:prstGeom>
        </p:spPr>
      </p:pic>
      <p:pic>
        <p:nvPicPr>
          <p:cNvPr name="Picture 10" id="10"/>
          <p:cNvPicPr>
            <a:picLocks noChangeAspect="true"/>
          </p:cNvPicPr>
          <p:nvPr/>
        </p:nvPicPr>
        <p:blipFill>
          <a:blip r:embed="rId4"/>
          <a:srcRect l="0" t="0" r="0" b="0"/>
          <a:stretch>
            <a:fillRect/>
          </a:stretch>
        </p:blipFill>
        <p:spPr>
          <a:xfrm flipH="false" flipV="false" rot="0">
            <a:off x="1028700" y="6456262"/>
            <a:ext cx="968101" cy="1441629"/>
          </a:xfrm>
          <a:prstGeom prst="rect">
            <a:avLst/>
          </a:prstGeom>
        </p:spPr>
      </p:pic>
      <p:sp>
        <p:nvSpPr>
          <p:cNvPr name="TextBox 11" id="11"/>
          <p:cNvSpPr txBox="true"/>
          <p:nvPr/>
        </p:nvSpPr>
        <p:spPr>
          <a:xfrm rot="0">
            <a:off x="1028700" y="4972698"/>
            <a:ext cx="3372557" cy="1176020"/>
          </a:xfrm>
          <a:prstGeom prst="rect">
            <a:avLst/>
          </a:prstGeom>
        </p:spPr>
        <p:txBody>
          <a:bodyPr anchor="t" rtlCol="false" tIns="0" lIns="0" bIns="0" rIns="0">
            <a:spAutoFit/>
          </a:bodyPr>
          <a:lstStyle/>
          <a:p>
            <a:pPr>
              <a:lnSpc>
                <a:spcPts val="2380"/>
              </a:lnSpc>
            </a:pPr>
            <a:r>
              <a:rPr lang="en-US" sz="1700" spc="8">
                <a:solidFill>
                  <a:srgbClr val="000000"/>
                </a:solidFill>
                <a:latin typeface="Fira Sans Light"/>
              </a:rPr>
              <a:t>One way that we can be aware of what we are purchasing is to pay attention to food labels.</a:t>
            </a:r>
          </a:p>
          <a:p>
            <a:pPr>
              <a:lnSpc>
                <a:spcPts val="2380"/>
              </a:lnSpc>
            </a:pPr>
          </a:p>
        </p:txBody>
      </p:sp>
      <p:sp>
        <p:nvSpPr>
          <p:cNvPr name="TextBox 12" id="12"/>
          <p:cNvSpPr txBox="true"/>
          <p:nvPr/>
        </p:nvSpPr>
        <p:spPr>
          <a:xfrm rot="0">
            <a:off x="1028700" y="1661016"/>
            <a:ext cx="2896182" cy="1963261"/>
          </a:xfrm>
          <a:prstGeom prst="rect">
            <a:avLst/>
          </a:prstGeom>
        </p:spPr>
        <p:txBody>
          <a:bodyPr anchor="t" rtlCol="false" tIns="0" lIns="0" bIns="0" rIns="0">
            <a:spAutoFit/>
          </a:bodyPr>
          <a:lstStyle/>
          <a:p>
            <a:pPr>
              <a:lnSpc>
                <a:spcPts val="7840"/>
              </a:lnSpc>
              <a:spcBef>
                <a:spcPct val="0"/>
              </a:spcBef>
            </a:pPr>
            <a:r>
              <a:rPr lang="en-US" sz="5600">
                <a:solidFill>
                  <a:srgbClr val="000000"/>
                </a:solidFill>
                <a:latin typeface="Fira Sans Medium"/>
              </a:rPr>
              <a:t>Food Labels</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5400000">
            <a:off x="851972" y="5129212"/>
            <a:ext cx="10287000" cy="0"/>
          </a:xfrm>
          <a:prstGeom prst="line">
            <a:avLst/>
          </a:prstGeom>
          <a:ln cap="rnd" w="28575">
            <a:solidFill>
              <a:srgbClr val="86C7ED"/>
            </a:solidFill>
            <a:prstDash val="solid"/>
            <a:headEnd type="none" len="sm" w="sm"/>
            <a:tailEnd type="none" len="sm" w="sm"/>
          </a:ln>
        </p:spPr>
      </p:sp>
      <p:grpSp>
        <p:nvGrpSpPr>
          <p:cNvPr name="Group 3" id="3"/>
          <p:cNvGrpSpPr/>
          <p:nvPr/>
        </p:nvGrpSpPr>
        <p:grpSpPr>
          <a:xfrm rot="5400000">
            <a:off x="13144500" y="4372374"/>
            <a:ext cx="10287000" cy="1542251"/>
            <a:chOff x="0" y="0"/>
            <a:chExt cx="35832548" cy="5372100"/>
          </a:xfrm>
        </p:grpSpPr>
        <p:sp>
          <p:nvSpPr>
            <p:cNvPr name="Freeform 4" id="4"/>
            <p:cNvSpPr/>
            <p:nvPr/>
          </p:nvSpPr>
          <p:spPr>
            <a:xfrm>
              <a:off x="0" y="0"/>
              <a:ext cx="35832548" cy="5372100"/>
            </a:xfrm>
            <a:custGeom>
              <a:avLst/>
              <a:gdLst/>
              <a:ahLst/>
              <a:cxnLst/>
              <a:rect r="r" b="b" t="t" l="l"/>
              <a:pathLst>
                <a:path h="5372100" w="35832548">
                  <a:moveTo>
                    <a:pt x="34281880" y="0"/>
                  </a:moveTo>
                  <a:lnTo>
                    <a:pt x="1550670" y="0"/>
                  </a:lnTo>
                  <a:lnTo>
                    <a:pt x="0" y="2686050"/>
                  </a:lnTo>
                  <a:lnTo>
                    <a:pt x="1550670" y="5372100"/>
                  </a:lnTo>
                  <a:lnTo>
                    <a:pt x="34281880" y="5372100"/>
                  </a:lnTo>
                  <a:lnTo>
                    <a:pt x="35832548" y="2686050"/>
                  </a:lnTo>
                  <a:lnTo>
                    <a:pt x="34281880" y="0"/>
                  </a:lnTo>
                  <a:close/>
                </a:path>
              </a:pathLst>
            </a:custGeom>
            <a:solidFill>
              <a:srgbClr val="737373"/>
            </a:solidFill>
          </p:spPr>
        </p:sp>
      </p:grpSp>
      <p:sp>
        <p:nvSpPr>
          <p:cNvPr name="TextBox 5" id="5"/>
          <p:cNvSpPr txBox="true"/>
          <p:nvPr/>
        </p:nvSpPr>
        <p:spPr>
          <a:xfrm rot="0">
            <a:off x="1028700" y="2878387"/>
            <a:ext cx="2896182" cy="2958862"/>
          </a:xfrm>
          <a:prstGeom prst="rect">
            <a:avLst/>
          </a:prstGeom>
        </p:spPr>
        <p:txBody>
          <a:bodyPr anchor="t" rtlCol="false" tIns="0" lIns="0" bIns="0" rIns="0">
            <a:spAutoFit/>
          </a:bodyPr>
          <a:lstStyle/>
          <a:p>
            <a:pPr>
              <a:lnSpc>
                <a:spcPts val="7840"/>
              </a:lnSpc>
              <a:spcBef>
                <a:spcPct val="0"/>
              </a:spcBef>
            </a:pPr>
            <a:r>
              <a:rPr lang="en-US" sz="5600">
                <a:solidFill>
                  <a:srgbClr val="737373"/>
                </a:solidFill>
                <a:latin typeface="Fira Sans Medium"/>
              </a:rPr>
              <a:t>Optional Extra Activity</a:t>
            </a:r>
          </a:p>
        </p:txBody>
      </p:sp>
      <p:grpSp>
        <p:nvGrpSpPr>
          <p:cNvPr name="Group 6" id="6"/>
          <p:cNvGrpSpPr/>
          <p:nvPr/>
        </p:nvGrpSpPr>
        <p:grpSpPr>
          <a:xfrm rot="0">
            <a:off x="6326649" y="807325"/>
            <a:ext cx="10932651" cy="8672350"/>
            <a:chOff x="0" y="0"/>
            <a:chExt cx="14576869" cy="11563134"/>
          </a:xfrm>
        </p:grpSpPr>
        <p:sp>
          <p:nvSpPr>
            <p:cNvPr name="TextBox 7" id="7"/>
            <p:cNvSpPr txBox="true"/>
            <p:nvPr/>
          </p:nvSpPr>
          <p:spPr>
            <a:xfrm rot="0">
              <a:off x="0" y="-104775"/>
              <a:ext cx="14576869" cy="2526136"/>
            </a:xfrm>
            <a:prstGeom prst="rect">
              <a:avLst/>
            </a:prstGeom>
          </p:spPr>
          <p:txBody>
            <a:bodyPr anchor="t" rtlCol="false" tIns="0" lIns="0" bIns="0" rIns="0">
              <a:spAutoFit/>
            </a:bodyPr>
            <a:lstStyle/>
            <a:p>
              <a:pPr>
                <a:lnSpc>
                  <a:spcPts val="7699"/>
                </a:lnSpc>
                <a:spcBef>
                  <a:spcPct val="0"/>
                </a:spcBef>
              </a:pPr>
              <a:r>
                <a:rPr lang="en-US" sz="5499" spc="-109">
                  <a:solidFill>
                    <a:srgbClr val="221B1C"/>
                  </a:solidFill>
                  <a:latin typeface="Fira Sans Medium"/>
                </a:rPr>
                <a:t>What animal welfare standards does your supermarket have?</a:t>
              </a:r>
            </a:p>
          </p:txBody>
        </p:sp>
        <p:sp>
          <p:nvSpPr>
            <p:cNvPr name="TextBox 8" id="8"/>
            <p:cNvSpPr txBox="true"/>
            <p:nvPr/>
          </p:nvSpPr>
          <p:spPr>
            <a:xfrm rot="0">
              <a:off x="0" y="3063659"/>
              <a:ext cx="14576869" cy="8499475"/>
            </a:xfrm>
            <a:prstGeom prst="rect">
              <a:avLst/>
            </a:prstGeom>
          </p:spPr>
          <p:txBody>
            <a:bodyPr anchor="t" rtlCol="false" tIns="0" lIns="0" bIns="0" rIns="0">
              <a:spAutoFit/>
            </a:bodyPr>
            <a:lstStyle/>
            <a:p>
              <a:pPr>
                <a:lnSpc>
                  <a:spcPts val="4200"/>
                </a:lnSpc>
              </a:pPr>
              <a:r>
                <a:rPr lang="en-US" sz="3000" spc="15">
                  <a:solidFill>
                    <a:srgbClr val="000000"/>
                  </a:solidFill>
                  <a:latin typeface="Fira Sans Medium"/>
                </a:rPr>
                <a:t>Supermarkets are one of the biggest distributors of animal products and are vital to improving farm animal welfare in the food supply chain.</a:t>
              </a:r>
            </a:p>
            <a:p>
              <a:pPr>
                <a:lnSpc>
                  <a:spcPts val="4200"/>
                </a:lnSpc>
              </a:pPr>
            </a:p>
            <a:p>
              <a:pPr>
                <a:lnSpc>
                  <a:spcPts val="4200"/>
                </a:lnSpc>
              </a:pPr>
              <a:r>
                <a:rPr lang="en-US" sz="3000" spc="15">
                  <a:solidFill>
                    <a:srgbClr val="C00000"/>
                  </a:solidFill>
                  <a:latin typeface="Fira Sans Medium"/>
                </a:rPr>
                <a:t>Research what standards your chosen supermarket has.</a:t>
              </a:r>
              <a:r>
                <a:rPr lang="en-US" sz="3000" spc="15">
                  <a:solidFill>
                    <a:srgbClr val="000000"/>
                  </a:solidFill>
                  <a:latin typeface="Fira Sans Medium"/>
                </a:rPr>
                <a:t> </a:t>
              </a:r>
            </a:p>
            <a:p>
              <a:pPr>
                <a:lnSpc>
                  <a:spcPts val="4200"/>
                </a:lnSpc>
              </a:pPr>
            </a:p>
            <a:p>
              <a:pPr>
                <a:lnSpc>
                  <a:spcPts val="4200"/>
                </a:lnSpc>
              </a:pPr>
              <a:r>
                <a:rPr lang="en-US" sz="3000" spc="15">
                  <a:solidFill>
                    <a:srgbClr val="000000"/>
                  </a:solidFill>
                  <a:latin typeface="Fira Sans Medium"/>
                </a:rPr>
                <a:t>Is there anything that surprises you about their standards and is there anything you would like to see improved?</a:t>
              </a:r>
            </a:p>
            <a:p>
              <a:pPr>
                <a:lnSpc>
                  <a:spcPts val="4200"/>
                </a:lnSpc>
              </a:pPr>
            </a:p>
            <a:p>
              <a:pPr>
                <a:lnSpc>
                  <a:spcPts val="4200"/>
                </a:lnSpc>
              </a:pPr>
              <a:r>
                <a:rPr lang="en-US" sz="3000" spc="15">
                  <a:solidFill>
                    <a:srgbClr val="000000"/>
                  </a:solidFill>
                  <a:latin typeface="Fira Sans Medium"/>
                </a:rPr>
                <a:t>Top tip: most supermarkets have a designated ‘animal welfare’ website page and contact details that you can use to gather further information.</a:t>
              </a:r>
            </a:p>
          </p:txBody>
        </p:sp>
      </p:grpSp>
      <p:pic>
        <p:nvPicPr>
          <p:cNvPr name="Picture 9" id="9"/>
          <p:cNvPicPr>
            <a:picLocks noChangeAspect="true"/>
          </p:cNvPicPr>
          <p:nvPr/>
        </p:nvPicPr>
        <p:blipFill>
          <a:blip r:embed="rId2"/>
          <a:srcRect l="0" t="0" r="0" b="0"/>
          <a:stretch>
            <a:fillRect/>
          </a:stretch>
        </p:blipFill>
        <p:spPr>
          <a:xfrm flipH="false" flipV="false" rot="0">
            <a:off x="1028700" y="1023569"/>
            <a:ext cx="1704592" cy="1704592"/>
          </a:xfrm>
          <a:prstGeom prst="rect">
            <a:avLst/>
          </a:prstGeom>
        </p:spPr>
      </p:pic>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34026" r="0" b="0"/>
          <a:stretch>
            <a:fillRect/>
          </a:stretch>
        </p:blipFill>
        <p:spPr>
          <a:xfrm flipH="false" flipV="false" rot="0">
            <a:off x="-1192513" y="-1360913"/>
            <a:ext cx="8370405" cy="4779226"/>
          </a:xfrm>
          <a:prstGeom prst="rect">
            <a:avLst/>
          </a:prstGeom>
        </p:spPr>
      </p:pic>
      <p:grpSp>
        <p:nvGrpSpPr>
          <p:cNvPr name="Group 3" id="3"/>
          <p:cNvGrpSpPr/>
          <p:nvPr/>
        </p:nvGrpSpPr>
        <p:grpSpPr>
          <a:xfrm rot="0">
            <a:off x="3550282" y="1028700"/>
            <a:ext cx="11187436" cy="1330304"/>
            <a:chOff x="0" y="0"/>
            <a:chExt cx="14916581" cy="1773738"/>
          </a:xfrm>
        </p:grpSpPr>
        <p:sp>
          <p:nvSpPr>
            <p:cNvPr name="TextBox 4" id="4"/>
            <p:cNvSpPr txBox="true"/>
            <p:nvPr/>
          </p:nvSpPr>
          <p:spPr>
            <a:xfrm rot="0">
              <a:off x="0" y="-104775"/>
              <a:ext cx="14916581" cy="1213909"/>
            </a:xfrm>
            <a:prstGeom prst="rect">
              <a:avLst/>
            </a:prstGeom>
          </p:spPr>
          <p:txBody>
            <a:bodyPr anchor="t" rtlCol="false" tIns="0" lIns="0" bIns="0" rIns="0">
              <a:spAutoFit/>
            </a:bodyPr>
            <a:lstStyle/>
            <a:p>
              <a:pPr>
                <a:lnSpc>
                  <a:spcPts val="7699"/>
                </a:lnSpc>
                <a:spcBef>
                  <a:spcPct val="0"/>
                </a:spcBef>
              </a:pPr>
              <a:r>
                <a:rPr lang="en-US" sz="5499" spc="-109">
                  <a:solidFill>
                    <a:srgbClr val="7D7974"/>
                  </a:solidFill>
                  <a:latin typeface="Fira Sans Medium"/>
                </a:rPr>
                <a:t>Science Communication Challenge</a:t>
              </a:r>
            </a:p>
          </p:txBody>
        </p:sp>
        <p:sp>
          <p:nvSpPr>
            <p:cNvPr name="TextBox 5" id="5"/>
            <p:cNvSpPr txBox="true"/>
            <p:nvPr/>
          </p:nvSpPr>
          <p:spPr>
            <a:xfrm rot="0">
              <a:off x="0" y="1323947"/>
              <a:ext cx="14916581" cy="449792"/>
            </a:xfrm>
            <a:prstGeom prst="rect">
              <a:avLst/>
            </a:prstGeom>
          </p:spPr>
          <p:txBody>
            <a:bodyPr anchor="t" rtlCol="false" tIns="0" lIns="0" bIns="0" rIns="0">
              <a:spAutoFit/>
            </a:bodyPr>
            <a:lstStyle/>
            <a:p>
              <a:pPr>
                <a:lnSpc>
                  <a:spcPts val="2800"/>
                </a:lnSpc>
              </a:pPr>
            </a:p>
          </p:txBody>
        </p:sp>
      </p:grpSp>
      <p:sp>
        <p:nvSpPr>
          <p:cNvPr name="TextBox 6" id="6"/>
          <p:cNvSpPr txBox="true"/>
          <p:nvPr/>
        </p:nvSpPr>
        <p:spPr>
          <a:xfrm rot="0">
            <a:off x="1028700" y="1878539"/>
            <a:ext cx="16230600" cy="5562600"/>
          </a:xfrm>
          <a:prstGeom prst="rect">
            <a:avLst/>
          </a:prstGeom>
        </p:spPr>
        <p:txBody>
          <a:bodyPr anchor="t" rtlCol="false" tIns="0" lIns="0" bIns="0" rIns="0">
            <a:spAutoFit/>
          </a:bodyPr>
          <a:lstStyle/>
          <a:p>
            <a:pPr algn="ctr">
              <a:lnSpc>
                <a:spcPts val="4480"/>
              </a:lnSpc>
            </a:pPr>
            <a:r>
              <a:rPr lang="en-US" sz="3200">
                <a:solidFill>
                  <a:srgbClr val="000000"/>
                </a:solidFill>
                <a:latin typeface="Open Sans"/>
              </a:rPr>
              <a:t>We hope you are feeling inspired to continue your journey through Conscious Consumerism. </a:t>
            </a:r>
          </a:p>
          <a:p>
            <a:pPr>
              <a:lnSpc>
                <a:spcPts val="3919"/>
              </a:lnSpc>
            </a:pPr>
          </a:p>
          <a:p>
            <a:pPr>
              <a:lnSpc>
                <a:spcPts val="3919"/>
              </a:lnSpc>
            </a:pPr>
            <a:r>
              <a:rPr lang="en-US" sz="2799">
                <a:solidFill>
                  <a:srgbClr val="000000"/>
                </a:solidFill>
                <a:latin typeface="Arimo"/>
              </a:rPr>
              <a:t>If so have a go at one of the following two challenges:</a:t>
            </a:r>
          </a:p>
          <a:p>
            <a:pPr>
              <a:lnSpc>
                <a:spcPts val="3919"/>
              </a:lnSpc>
            </a:pPr>
          </a:p>
          <a:p>
            <a:pPr>
              <a:lnSpc>
                <a:spcPts val="3919"/>
              </a:lnSpc>
            </a:pPr>
            <a:r>
              <a:rPr lang="en-US" sz="2799">
                <a:solidFill>
                  <a:srgbClr val="000000"/>
                </a:solidFill>
                <a:latin typeface="Open Sans"/>
              </a:rPr>
              <a:t>- </a:t>
            </a:r>
            <a:r>
              <a:rPr lang="en-US" sz="2799">
                <a:solidFill>
                  <a:srgbClr val="000000"/>
                </a:solidFill>
                <a:latin typeface="Arimo Bold"/>
              </a:rPr>
              <a:t>Design communication material</a:t>
            </a:r>
            <a:r>
              <a:rPr lang="en-US" sz="2799">
                <a:solidFill>
                  <a:srgbClr val="000000"/>
                </a:solidFill>
                <a:latin typeface="Arimo"/>
              </a:rPr>
              <a:t>s to dispel common myths and help people gain a better understanding of the topic. This could be in the form of a blog, a poster, leaflets or a podcast for example. </a:t>
            </a:r>
          </a:p>
          <a:p>
            <a:pPr algn="l">
              <a:lnSpc>
                <a:spcPts val="3919"/>
              </a:lnSpc>
            </a:pPr>
            <a:r>
              <a:rPr lang="en-US" sz="2799">
                <a:solidFill>
                  <a:srgbClr val="000000"/>
                </a:solidFill>
                <a:latin typeface="Open Sans"/>
              </a:rPr>
              <a:t>- </a:t>
            </a:r>
            <a:r>
              <a:rPr lang="en-US" sz="2799">
                <a:solidFill>
                  <a:srgbClr val="000000"/>
                </a:solidFill>
                <a:latin typeface="Arimo Bold"/>
              </a:rPr>
              <a:t>Develop a campaign</a:t>
            </a:r>
            <a:r>
              <a:rPr lang="en-US" sz="2799">
                <a:solidFill>
                  <a:srgbClr val="000000"/>
                </a:solidFill>
                <a:latin typeface="Arimo"/>
              </a:rPr>
              <a:t> to collect real data and report your findings or to encourage people or companies to change behaviours. For example, you could collect data from your school canteen to find out the animal welfare standards of your school meals. </a:t>
            </a:r>
          </a:p>
        </p:txBody>
      </p:sp>
      <p:pic>
        <p:nvPicPr>
          <p:cNvPr name="Picture 7" id="7"/>
          <p:cNvPicPr>
            <a:picLocks noChangeAspect="true"/>
          </p:cNvPicPr>
          <p:nvPr/>
        </p:nvPicPr>
        <p:blipFill>
          <a:blip r:embed="rId4"/>
          <a:srcRect l="0" t="8607" r="0" b="0"/>
          <a:stretch>
            <a:fillRect/>
          </a:stretch>
        </p:blipFill>
        <p:spPr>
          <a:xfrm flipH="false" flipV="false" rot="0">
            <a:off x="4360176" y="8471131"/>
            <a:ext cx="1411705" cy="872494"/>
          </a:xfrm>
          <a:prstGeom prst="rect">
            <a:avLst/>
          </a:prstGeom>
        </p:spPr>
      </p:pic>
      <p:pic>
        <p:nvPicPr>
          <p:cNvPr name="Picture 8" id="8"/>
          <p:cNvPicPr>
            <a:picLocks noChangeAspect="true"/>
          </p:cNvPicPr>
          <p:nvPr/>
        </p:nvPicPr>
        <p:blipFill>
          <a:blip r:embed="rId5"/>
          <a:srcRect l="0" t="0" r="0" b="0"/>
          <a:stretch>
            <a:fillRect/>
          </a:stretch>
        </p:blipFill>
        <p:spPr>
          <a:xfrm flipH="false" flipV="false" rot="0">
            <a:off x="5771881" y="8443419"/>
            <a:ext cx="1941145" cy="900206"/>
          </a:xfrm>
          <a:prstGeom prst="rect">
            <a:avLst/>
          </a:prstGeom>
        </p:spPr>
      </p:pic>
      <p:pic>
        <p:nvPicPr>
          <p:cNvPr name="Picture 9" id="9"/>
          <p:cNvPicPr>
            <a:picLocks noChangeAspect="true"/>
          </p:cNvPicPr>
          <p:nvPr/>
        </p:nvPicPr>
        <p:blipFill>
          <a:blip r:embed="rId6"/>
          <a:srcRect l="0" t="0" r="0" b="0"/>
          <a:stretch>
            <a:fillRect/>
          </a:stretch>
        </p:blipFill>
        <p:spPr>
          <a:xfrm flipH="false" flipV="false" rot="0">
            <a:off x="7713026" y="8530788"/>
            <a:ext cx="1042501" cy="753179"/>
          </a:xfrm>
          <a:prstGeom prst="rect">
            <a:avLst/>
          </a:prstGeom>
        </p:spPr>
      </p:pic>
      <p:pic>
        <p:nvPicPr>
          <p:cNvPr name="Picture 10" id="10"/>
          <p:cNvPicPr>
            <a:picLocks noChangeAspect="true"/>
          </p:cNvPicPr>
          <p:nvPr/>
        </p:nvPicPr>
        <p:blipFill>
          <a:blip r:embed="rId7"/>
          <a:srcRect l="0" t="0" r="0" b="0"/>
          <a:stretch>
            <a:fillRect/>
          </a:stretch>
        </p:blipFill>
        <p:spPr>
          <a:xfrm flipH="false" flipV="false" rot="0">
            <a:off x="10965857" y="8309730"/>
            <a:ext cx="1154655" cy="1154655"/>
          </a:xfrm>
          <a:prstGeom prst="rect">
            <a:avLst/>
          </a:prstGeom>
        </p:spPr>
      </p:pic>
      <p:pic>
        <p:nvPicPr>
          <p:cNvPr name="Picture 11" id="11"/>
          <p:cNvPicPr>
            <a:picLocks noChangeAspect="true"/>
          </p:cNvPicPr>
          <p:nvPr/>
        </p:nvPicPr>
        <p:blipFill>
          <a:blip r:embed="rId8"/>
          <a:srcRect l="0" t="0" r="0" b="0"/>
          <a:stretch>
            <a:fillRect/>
          </a:stretch>
        </p:blipFill>
        <p:spPr>
          <a:xfrm flipH="false" flipV="false" rot="0">
            <a:off x="13492349" y="8600271"/>
            <a:ext cx="2112274" cy="658029"/>
          </a:xfrm>
          <a:prstGeom prst="rect">
            <a:avLst/>
          </a:prstGeom>
        </p:spPr>
      </p:pic>
      <p:sp>
        <p:nvSpPr>
          <p:cNvPr name="TextBox 12" id="12"/>
          <p:cNvSpPr txBox="true"/>
          <p:nvPr/>
        </p:nvSpPr>
        <p:spPr>
          <a:xfrm rot="0">
            <a:off x="1905269" y="8612087"/>
            <a:ext cx="2800557" cy="549910"/>
          </a:xfrm>
          <a:prstGeom prst="rect">
            <a:avLst/>
          </a:prstGeom>
        </p:spPr>
        <p:txBody>
          <a:bodyPr anchor="t" rtlCol="false" tIns="0" lIns="0" bIns="0" rIns="0">
            <a:spAutoFit/>
          </a:bodyPr>
          <a:lstStyle/>
          <a:p>
            <a:pPr>
              <a:lnSpc>
                <a:spcPts val="2239"/>
              </a:lnSpc>
              <a:spcBef>
                <a:spcPct val="0"/>
              </a:spcBef>
            </a:pPr>
            <a:r>
              <a:rPr lang="en-US" sz="1599" spc="7">
                <a:solidFill>
                  <a:srgbClr val="000000"/>
                </a:solidFill>
                <a:latin typeface="Fira Sans Light"/>
              </a:rPr>
              <a:t>These resources were </a:t>
            </a:r>
          </a:p>
          <a:p>
            <a:pPr>
              <a:lnSpc>
                <a:spcPts val="2239"/>
              </a:lnSpc>
              <a:spcBef>
                <a:spcPct val="0"/>
              </a:spcBef>
            </a:pPr>
            <a:r>
              <a:rPr lang="en-US" sz="1599" spc="7">
                <a:solidFill>
                  <a:srgbClr val="000000"/>
                </a:solidFill>
                <a:latin typeface="Fira Sans Light"/>
              </a:rPr>
              <a:t>produced by;</a:t>
            </a:r>
          </a:p>
        </p:txBody>
      </p:sp>
      <p:sp>
        <p:nvSpPr>
          <p:cNvPr name="TextBox 13" id="13"/>
          <p:cNvSpPr txBox="true"/>
          <p:nvPr/>
        </p:nvSpPr>
        <p:spPr>
          <a:xfrm rot="0">
            <a:off x="9319956" y="8613373"/>
            <a:ext cx="2800557" cy="273685"/>
          </a:xfrm>
          <a:prstGeom prst="rect">
            <a:avLst/>
          </a:prstGeom>
        </p:spPr>
        <p:txBody>
          <a:bodyPr anchor="t" rtlCol="false" tIns="0" lIns="0" bIns="0" rIns="0">
            <a:spAutoFit/>
          </a:bodyPr>
          <a:lstStyle/>
          <a:p>
            <a:pPr>
              <a:lnSpc>
                <a:spcPts val="2239"/>
              </a:lnSpc>
              <a:spcBef>
                <a:spcPct val="0"/>
              </a:spcBef>
            </a:pPr>
            <a:r>
              <a:rPr lang="en-US" sz="1599" spc="7">
                <a:solidFill>
                  <a:srgbClr val="000000"/>
                </a:solidFill>
                <a:latin typeface="Fira Sans Light"/>
              </a:rPr>
              <a:t>Supported by:</a:t>
            </a:r>
          </a:p>
        </p:txBody>
      </p:sp>
      <p:sp>
        <p:nvSpPr>
          <p:cNvPr name="TextBox 14" id="14"/>
          <p:cNvSpPr txBox="true"/>
          <p:nvPr/>
        </p:nvSpPr>
        <p:spPr>
          <a:xfrm rot="0">
            <a:off x="12376488" y="8633693"/>
            <a:ext cx="2800557" cy="273685"/>
          </a:xfrm>
          <a:prstGeom prst="rect">
            <a:avLst/>
          </a:prstGeom>
        </p:spPr>
        <p:txBody>
          <a:bodyPr anchor="t" rtlCol="false" tIns="0" lIns="0" bIns="0" rIns="0">
            <a:spAutoFit/>
          </a:bodyPr>
          <a:lstStyle/>
          <a:p>
            <a:pPr>
              <a:lnSpc>
                <a:spcPts val="2239"/>
              </a:lnSpc>
              <a:spcBef>
                <a:spcPct val="0"/>
              </a:spcBef>
            </a:pPr>
            <a:r>
              <a:rPr lang="en-US" sz="1599" spc="7">
                <a:solidFill>
                  <a:srgbClr val="000000"/>
                </a:solidFill>
                <a:latin typeface="Fira Sans Light"/>
              </a:rPr>
              <a:t>Funded by</a:t>
            </a:r>
          </a:p>
        </p:txBody>
      </p:sp>
      <p:grpSp>
        <p:nvGrpSpPr>
          <p:cNvPr name="Group 15" id="15"/>
          <p:cNvGrpSpPr/>
          <p:nvPr/>
        </p:nvGrpSpPr>
        <p:grpSpPr>
          <a:xfrm rot="0">
            <a:off x="1028700" y="7632524"/>
            <a:ext cx="9372180" cy="725170"/>
            <a:chOff x="0" y="0"/>
            <a:chExt cx="12496240" cy="966893"/>
          </a:xfrm>
        </p:grpSpPr>
        <p:pic>
          <p:nvPicPr>
            <p:cNvPr name="Picture 16" id="16"/>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0" y="65830"/>
              <a:ext cx="835234" cy="835234"/>
            </a:xfrm>
            <a:prstGeom prst="rect">
              <a:avLst/>
            </a:prstGeom>
          </p:spPr>
        </p:pic>
        <p:pic>
          <p:nvPicPr>
            <p:cNvPr name="Picture 17" id="17"/>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982319" y="65830"/>
              <a:ext cx="835234" cy="835234"/>
            </a:xfrm>
            <a:prstGeom prst="rect">
              <a:avLst/>
            </a:prstGeom>
          </p:spPr>
        </p:pic>
        <p:sp>
          <p:nvSpPr>
            <p:cNvPr name="TextBox 18" id="18"/>
            <p:cNvSpPr txBox="true"/>
            <p:nvPr/>
          </p:nvSpPr>
          <p:spPr>
            <a:xfrm rot="0">
              <a:off x="2120910" y="-47625"/>
              <a:ext cx="10375330" cy="1014518"/>
            </a:xfrm>
            <a:prstGeom prst="rect">
              <a:avLst/>
            </a:prstGeom>
          </p:spPr>
          <p:txBody>
            <a:bodyPr anchor="t" rtlCol="false" tIns="0" lIns="0" bIns="0" rIns="0">
              <a:spAutoFit/>
            </a:bodyPr>
            <a:lstStyle/>
            <a:p>
              <a:pPr>
                <a:lnSpc>
                  <a:spcPts val="3079"/>
                </a:lnSpc>
                <a:spcBef>
                  <a:spcPct val="0"/>
                </a:spcBef>
              </a:pPr>
              <a:r>
                <a:rPr lang="en-US" sz="2199" spc="10">
                  <a:solidFill>
                    <a:srgbClr val="000000"/>
                  </a:solidFill>
                  <a:latin typeface="Fira Sans Light"/>
                </a:rPr>
                <a:t>Let us know what you produce - tag us on social media via @ffdt_uk  use the hashtag: #ConsciousConsumerWorkshops</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80652" y="9515874"/>
            <a:ext cx="16926697" cy="1542251"/>
            <a:chOff x="0" y="0"/>
            <a:chExt cx="58960502" cy="5372100"/>
          </a:xfrm>
        </p:grpSpPr>
        <p:sp>
          <p:nvSpPr>
            <p:cNvPr name="Freeform 3" id="3"/>
            <p:cNvSpPr/>
            <p:nvPr/>
          </p:nvSpPr>
          <p:spPr>
            <a:xfrm>
              <a:off x="0" y="0"/>
              <a:ext cx="58960500" cy="5372100"/>
            </a:xfrm>
            <a:custGeom>
              <a:avLst/>
              <a:gdLst/>
              <a:ahLst/>
              <a:cxnLst/>
              <a:rect r="r" b="b" t="t" l="l"/>
              <a:pathLst>
                <a:path h="5372100" w="58960500">
                  <a:moveTo>
                    <a:pt x="57409829" y="0"/>
                  </a:moveTo>
                  <a:lnTo>
                    <a:pt x="1550670" y="0"/>
                  </a:lnTo>
                  <a:lnTo>
                    <a:pt x="0" y="2686050"/>
                  </a:lnTo>
                  <a:lnTo>
                    <a:pt x="1550670" y="5372100"/>
                  </a:lnTo>
                  <a:lnTo>
                    <a:pt x="57409829" y="5372100"/>
                  </a:lnTo>
                  <a:lnTo>
                    <a:pt x="58960500" y="2686050"/>
                  </a:lnTo>
                  <a:lnTo>
                    <a:pt x="57409829" y="0"/>
                  </a:lnTo>
                  <a:close/>
                </a:path>
              </a:pathLst>
            </a:custGeom>
            <a:solidFill>
              <a:srgbClr val="7D7974"/>
            </a:solidFill>
          </p:spPr>
        </p:sp>
      </p:grpSp>
      <p:sp>
        <p:nvSpPr>
          <p:cNvPr name="TextBox 4" id="4"/>
          <p:cNvSpPr txBox="true"/>
          <p:nvPr/>
        </p:nvSpPr>
        <p:spPr>
          <a:xfrm rot="0">
            <a:off x="1028700" y="3013301"/>
            <a:ext cx="7297421" cy="1422400"/>
          </a:xfrm>
          <a:prstGeom prst="rect">
            <a:avLst/>
          </a:prstGeom>
        </p:spPr>
        <p:txBody>
          <a:bodyPr anchor="t" rtlCol="false" tIns="0" lIns="0" bIns="0" rIns="0">
            <a:spAutoFit/>
          </a:bodyPr>
          <a:lstStyle/>
          <a:p>
            <a:pPr>
              <a:lnSpc>
                <a:spcPts val="10999"/>
              </a:lnSpc>
            </a:pPr>
            <a:r>
              <a:rPr lang="en-US" sz="9999">
                <a:solidFill>
                  <a:srgbClr val="000000"/>
                </a:solidFill>
                <a:latin typeface="Fira Sans Medium Bold"/>
              </a:rPr>
              <a:t>Introduction</a:t>
            </a:r>
          </a:p>
        </p:txBody>
      </p:sp>
      <p:sp>
        <p:nvSpPr>
          <p:cNvPr name="TextBox 5" id="5"/>
          <p:cNvSpPr txBox="true"/>
          <p:nvPr/>
        </p:nvSpPr>
        <p:spPr>
          <a:xfrm rot="0">
            <a:off x="1028700" y="4525978"/>
            <a:ext cx="15234604" cy="1455420"/>
          </a:xfrm>
          <a:prstGeom prst="rect">
            <a:avLst/>
          </a:prstGeom>
        </p:spPr>
        <p:txBody>
          <a:bodyPr anchor="t" rtlCol="false" tIns="0" lIns="0" bIns="0" rIns="0">
            <a:spAutoFit/>
          </a:bodyPr>
          <a:lstStyle/>
          <a:p>
            <a:pPr>
              <a:lnSpc>
                <a:spcPts val="5880"/>
              </a:lnSpc>
            </a:pPr>
            <a:r>
              <a:rPr lang="en-US" sz="4200">
                <a:solidFill>
                  <a:srgbClr val="000000"/>
                </a:solidFill>
                <a:latin typeface="Open Sans"/>
              </a:rPr>
              <a:t>Use this presentation to work your way through the topic workbook and activities.</a:t>
            </a:r>
          </a:p>
        </p:txBody>
      </p:sp>
      <p:sp>
        <p:nvSpPr>
          <p:cNvPr name="TextBox 6" id="6"/>
          <p:cNvSpPr txBox="true"/>
          <p:nvPr/>
        </p:nvSpPr>
        <p:spPr>
          <a:xfrm rot="0">
            <a:off x="1028700" y="6048073"/>
            <a:ext cx="15234604" cy="580390"/>
          </a:xfrm>
          <a:prstGeom prst="rect">
            <a:avLst/>
          </a:prstGeom>
        </p:spPr>
        <p:txBody>
          <a:bodyPr anchor="t" rtlCol="false" tIns="0" lIns="0" bIns="0" rIns="0">
            <a:spAutoFit/>
          </a:bodyPr>
          <a:lstStyle/>
          <a:p>
            <a:pPr>
              <a:lnSpc>
                <a:spcPts val="4759"/>
              </a:lnSpc>
            </a:pPr>
            <a:r>
              <a:rPr lang="en-US" sz="3399">
                <a:solidFill>
                  <a:srgbClr val="000000"/>
                </a:solidFill>
                <a:latin typeface="Open Sans Light"/>
              </a:rPr>
              <a:t>- Where there is an activity for you to do it will appear in a</a:t>
            </a:r>
            <a:r>
              <a:rPr lang="en-US" sz="3399">
                <a:solidFill>
                  <a:srgbClr val="1F6B46"/>
                </a:solidFill>
                <a:latin typeface="Open Sans Light Bold"/>
              </a:rPr>
              <a:t> green font</a:t>
            </a:r>
          </a:p>
        </p:txBody>
      </p:sp>
      <p:sp>
        <p:nvSpPr>
          <p:cNvPr name="TextBox 7" id="7"/>
          <p:cNvSpPr txBox="true"/>
          <p:nvPr/>
        </p:nvSpPr>
        <p:spPr>
          <a:xfrm rot="0">
            <a:off x="1028700" y="6668647"/>
            <a:ext cx="15234604" cy="1180465"/>
          </a:xfrm>
          <a:prstGeom prst="rect">
            <a:avLst/>
          </a:prstGeom>
        </p:spPr>
        <p:txBody>
          <a:bodyPr anchor="t" rtlCol="false" tIns="0" lIns="0" bIns="0" rIns="0">
            <a:spAutoFit/>
          </a:bodyPr>
          <a:lstStyle/>
          <a:p>
            <a:pPr>
              <a:lnSpc>
                <a:spcPts val="4759"/>
              </a:lnSpc>
            </a:pPr>
            <a:r>
              <a:rPr lang="en-US" sz="3399">
                <a:solidFill>
                  <a:srgbClr val="000000"/>
                </a:solidFill>
                <a:latin typeface="Open Sans Light"/>
              </a:rPr>
              <a:t>- Some activities that you need to complete will require another resource, this will appear in a </a:t>
            </a:r>
            <a:r>
              <a:rPr lang="en-US" sz="3399">
                <a:solidFill>
                  <a:srgbClr val="FF1616"/>
                </a:solidFill>
                <a:latin typeface="Open Sans Light Bold"/>
              </a:rPr>
              <a:t>red font</a:t>
            </a:r>
            <a:r>
              <a:rPr lang="en-US" sz="3399">
                <a:solidFill>
                  <a:srgbClr val="000000"/>
                </a:solidFill>
                <a:latin typeface="Open Sans Light"/>
              </a:rPr>
              <a:t>.</a:t>
            </a:r>
          </a:p>
        </p:txBody>
      </p:sp>
      <p:pic>
        <p:nvPicPr>
          <p:cNvPr name="Picture 8" id="8"/>
          <p:cNvPicPr>
            <a:picLocks noChangeAspect="true"/>
          </p:cNvPicPr>
          <p:nvPr/>
        </p:nvPicPr>
        <p:blipFill>
          <a:blip r:embed="rId2"/>
          <a:srcRect l="0" t="0" r="0" b="0"/>
          <a:stretch>
            <a:fillRect/>
          </a:stretch>
        </p:blipFill>
        <p:spPr>
          <a:xfrm flipH="false" flipV="false" rot="0">
            <a:off x="1028700" y="1028700"/>
            <a:ext cx="1704592" cy="1704592"/>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80652" y="9515874"/>
            <a:ext cx="16926697" cy="1542251"/>
            <a:chOff x="0" y="0"/>
            <a:chExt cx="58960502" cy="5372100"/>
          </a:xfrm>
        </p:grpSpPr>
        <p:sp>
          <p:nvSpPr>
            <p:cNvPr name="Freeform 3" id="3"/>
            <p:cNvSpPr/>
            <p:nvPr/>
          </p:nvSpPr>
          <p:spPr>
            <a:xfrm>
              <a:off x="0" y="0"/>
              <a:ext cx="58960500" cy="5372100"/>
            </a:xfrm>
            <a:custGeom>
              <a:avLst/>
              <a:gdLst/>
              <a:ahLst/>
              <a:cxnLst/>
              <a:rect r="r" b="b" t="t" l="l"/>
              <a:pathLst>
                <a:path h="5372100" w="58960500">
                  <a:moveTo>
                    <a:pt x="57409829" y="0"/>
                  </a:moveTo>
                  <a:lnTo>
                    <a:pt x="1550670" y="0"/>
                  </a:lnTo>
                  <a:lnTo>
                    <a:pt x="0" y="2686050"/>
                  </a:lnTo>
                  <a:lnTo>
                    <a:pt x="1550670" y="5372100"/>
                  </a:lnTo>
                  <a:lnTo>
                    <a:pt x="57409829" y="5372100"/>
                  </a:lnTo>
                  <a:lnTo>
                    <a:pt x="58960500" y="2686050"/>
                  </a:lnTo>
                  <a:lnTo>
                    <a:pt x="57409829" y="0"/>
                  </a:lnTo>
                  <a:close/>
                </a:path>
              </a:pathLst>
            </a:custGeom>
            <a:solidFill>
              <a:srgbClr val="7D7974"/>
            </a:solidFill>
          </p:spPr>
        </p:sp>
      </p:grpSp>
      <p:sp>
        <p:nvSpPr>
          <p:cNvPr name="TextBox 4" id="4"/>
          <p:cNvSpPr txBox="true"/>
          <p:nvPr/>
        </p:nvSpPr>
        <p:spPr>
          <a:xfrm rot="0">
            <a:off x="1028700" y="3444733"/>
            <a:ext cx="13852938" cy="804545"/>
          </a:xfrm>
          <a:prstGeom prst="rect">
            <a:avLst/>
          </a:prstGeom>
        </p:spPr>
        <p:txBody>
          <a:bodyPr anchor="t" rtlCol="false" tIns="0" lIns="0" bIns="0" rIns="0">
            <a:spAutoFit/>
          </a:bodyPr>
          <a:lstStyle/>
          <a:p>
            <a:pPr>
              <a:lnSpc>
                <a:spcPts val="6160"/>
              </a:lnSpc>
            </a:pPr>
            <a:r>
              <a:rPr lang="en-US" sz="5600">
                <a:solidFill>
                  <a:srgbClr val="000000"/>
                </a:solidFill>
                <a:latin typeface="Fira Sans Medium Bold"/>
              </a:rPr>
              <a:t>In this session you will:</a:t>
            </a:r>
          </a:p>
        </p:txBody>
      </p:sp>
      <p:sp>
        <p:nvSpPr>
          <p:cNvPr name="TextBox 5" id="5"/>
          <p:cNvSpPr txBox="true"/>
          <p:nvPr/>
        </p:nvSpPr>
        <p:spPr>
          <a:xfrm rot="0">
            <a:off x="1028700" y="4754901"/>
            <a:ext cx="15234604" cy="2398236"/>
          </a:xfrm>
          <a:prstGeom prst="rect">
            <a:avLst/>
          </a:prstGeom>
        </p:spPr>
        <p:txBody>
          <a:bodyPr anchor="t" rtlCol="false" tIns="0" lIns="0" bIns="0" rIns="0">
            <a:spAutoFit/>
          </a:bodyPr>
          <a:lstStyle/>
          <a:p>
            <a:pPr>
              <a:lnSpc>
                <a:spcPts val="4759"/>
              </a:lnSpc>
            </a:pPr>
            <a:r>
              <a:rPr lang="en-US" sz="3399">
                <a:solidFill>
                  <a:srgbClr val="000000"/>
                </a:solidFill>
                <a:latin typeface="Open Sans Light"/>
              </a:rPr>
              <a:t>- Explore what Animal Welfare means</a:t>
            </a:r>
          </a:p>
          <a:p>
            <a:pPr>
              <a:lnSpc>
                <a:spcPts val="4759"/>
              </a:lnSpc>
            </a:pPr>
            <a:r>
              <a:rPr lang="en-US" sz="3399">
                <a:solidFill>
                  <a:srgbClr val="000000"/>
                </a:solidFill>
                <a:latin typeface="Open Sans Light"/>
              </a:rPr>
              <a:t>- Gain an understanding of UK animal welfare legislations and standards</a:t>
            </a:r>
          </a:p>
          <a:p>
            <a:pPr>
              <a:lnSpc>
                <a:spcPts val="4759"/>
              </a:lnSpc>
            </a:pPr>
            <a:r>
              <a:rPr lang="en-US" sz="3399">
                <a:solidFill>
                  <a:srgbClr val="000000"/>
                </a:solidFill>
                <a:latin typeface="Open Sans Light"/>
              </a:rPr>
              <a:t>- Explore UK food labelling</a:t>
            </a:r>
          </a:p>
          <a:p>
            <a:pPr>
              <a:lnSpc>
                <a:spcPts val="4759"/>
              </a:lnSpc>
            </a:pPr>
          </a:p>
        </p:txBody>
      </p:sp>
      <p:pic>
        <p:nvPicPr>
          <p:cNvPr name="Picture 6" id="6"/>
          <p:cNvPicPr>
            <a:picLocks noChangeAspect="true"/>
          </p:cNvPicPr>
          <p:nvPr/>
        </p:nvPicPr>
        <p:blipFill>
          <a:blip r:embed="rId2"/>
          <a:srcRect l="0" t="0" r="0" b="0"/>
          <a:stretch>
            <a:fillRect/>
          </a:stretch>
        </p:blipFill>
        <p:spPr>
          <a:xfrm flipH="false" flipV="false" rot="0">
            <a:off x="1028700" y="1028700"/>
            <a:ext cx="1704592" cy="1704592"/>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897101" y="-7723902"/>
            <a:ext cx="10811520" cy="9544289"/>
            <a:chOff x="0" y="0"/>
            <a:chExt cx="6085374" cy="5372100"/>
          </a:xfrm>
        </p:grpSpPr>
        <p:sp>
          <p:nvSpPr>
            <p:cNvPr name="Freeform 3" id="3"/>
            <p:cNvSpPr/>
            <p:nvPr/>
          </p:nvSpPr>
          <p:spPr>
            <a:xfrm>
              <a:off x="0" y="0"/>
              <a:ext cx="6085374" cy="5372100"/>
            </a:xfrm>
            <a:custGeom>
              <a:avLst/>
              <a:gdLst/>
              <a:ahLst/>
              <a:cxnLst/>
              <a:rect r="r" b="b" t="t" l="l"/>
              <a:pathLst>
                <a:path h="5372100" w="6085374">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sp>
      </p:grpSp>
      <p:grpSp>
        <p:nvGrpSpPr>
          <p:cNvPr name="Group 4" id="4"/>
          <p:cNvGrpSpPr/>
          <p:nvPr/>
        </p:nvGrpSpPr>
        <p:grpSpPr>
          <a:xfrm rot="0">
            <a:off x="-3561858" y="1028700"/>
            <a:ext cx="9716818" cy="9547574"/>
            <a:chOff x="0" y="0"/>
            <a:chExt cx="12955757" cy="12730098"/>
          </a:xfrm>
        </p:grpSpPr>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34026" r="0" b="0"/>
            <a:stretch>
              <a:fillRect/>
            </a:stretch>
          </p:blipFill>
          <p:spPr>
            <a:xfrm flipH="true" flipV="false" rot="0">
              <a:off x="1795218" y="6357796"/>
              <a:ext cx="11160540" cy="6372302"/>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34026" r="0" b="0"/>
            <a:stretch>
              <a:fillRect/>
            </a:stretch>
          </p:blipFill>
          <p:spPr>
            <a:xfrm flipH="true" flipV="false" rot="0">
              <a:off x="0" y="0"/>
              <a:ext cx="11160540" cy="6372302"/>
            </a:xfrm>
            <a:prstGeom prst="rect">
              <a:avLst/>
            </a:prstGeom>
          </p:spPr>
        </p:pic>
      </p:grpSp>
      <p:sp>
        <p:nvSpPr>
          <p:cNvPr name="TextBox 7" id="7"/>
          <p:cNvSpPr txBox="true"/>
          <p:nvPr/>
        </p:nvSpPr>
        <p:spPr>
          <a:xfrm rot="0">
            <a:off x="5496128" y="866775"/>
            <a:ext cx="9401982" cy="3133725"/>
          </a:xfrm>
          <a:prstGeom prst="rect">
            <a:avLst/>
          </a:prstGeom>
        </p:spPr>
        <p:txBody>
          <a:bodyPr anchor="t" rtlCol="false" tIns="0" lIns="0" bIns="0" rIns="0">
            <a:spAutoFit/>
          </a:bodyPr>
          <a:lstStyle/>
          <a:p>
            <a:pPr>
              <a:lnSpc>
                <a:spcPts val="12599"/>
              </a:lnSpc>
            </a:pPr>
            <a:r>
              <a:rPr lang="en-US" sz="9000">
                <a:solidFill>
                  <a:srgbClr val="000000"/>
                </a:solidFill>
                <a:latin typeface="Open Sans Extra Bold"/>
              </a:rPr>
              <a:t>Warm up Activity</a:t>
            </a:r>
          </a:p>
        </p:txBody>
      </p:sp>
      <p:sp>
        <p:nvSpPr>
          <p:cNvPr name="TextBox 8" id="8"/>
          <p:cNvSpPr txBox="true"/>
          <p:nvPr/>
        </p:nvSpPr>
        <p:spPr>
          <a:xfrm rot="0">
            <a:off x="5496128" y="4189770"/>
            <a:ext cx="11763172" cy="1812211"/>
          </a:xfrm>
          <a:prstGeom prst="rect">
            <a:avLst/>
          </a:prstGeom>
        </p:spPr>
        <p:txBody>
          <a:bodyPr anchor="t" rtlCol="false" tIns="0" lIns="0" bIns="0" rIns="0">
            <a:spAutoFit/>
          </a:bodyPr>
          <a:lstStyle/>
          <a:p>
            <a:pPr>
              <a:lnSpc>
                <a:spcPts val="7279"/>
              </a:lnSpc>
            </a:pPr>
            <a:r>
              <a:rPr lang="en-US" sz="5199">
                <a:solidFill>
                  <a:srgbClr val="000000"/>
                </a:solidFill>
                <a:latin typeface="Open Sans"/>
              </a:rPr>
              <a:t>Before we start exploring the topic we want you to get your brains in gear.</a:t>
            </a:r>
          </a:p>
        </p:txBody>
      </p:sp>
      <p:sp>
        <p:nvSpPr>
          <p:cNvPr name="TextBox 9" id="9"/>
          <p:cNvSpPr txBox="true"/>
          <p:nvPr/>
        </p:nvSpPr>
        <p:spPr>
          <a:xfrm rot="0">
            <a:off x="5496128" y="6276958"/>
            <a:ext cx="11763172" cy="1793488"/>
          </a:xfrm>
          <a:prstGeom prst="rect">
            <a:avLst/>
          </a:prstGeom>
        </p:spPr>
        <p:txBody>
          <a:bodyPr anchor="t" rtlCol="false" tIns="0" lIns="0" bIns="0" rIns="0">
            <a:spAutoFit/>
          </a:bodyPr>
          <a:lstStyle/>
          <a:p>
            <a:pPr>
              <a:lnSpc>
                <a:spcPts val="4759"/>
              </a:lnSpc>
            </a:pPr>
            <a:r>
              <a:rPr lang="en-US" sz="3399">
                <a:solidFill>
                  <a:srgbClr val="000000"/>
                </a:solidFill>
                <a:latin typeface="Open Sans Light"/>
              </a:rPr>
              <a:t>There is an activity on the next slide to consider.</a:t>
            </a:r>
          </a:p>
          <a:p>
            <a:pPr>
              <a:lnSpc>
                <a:spcPts val="4759"/>
              </a:lnSpc>
            </a:pPr>
            <a:r>
              <a:rPr lang="en-US" sz="3399">
                <a:solidFill>
                  <a:srgbClr val="000000"/>
                </a:solidFill>
                <a:latin typeface="Open Sans Light"/>
              </a:rPr>
              <a:t>You can think about it on your own, in pairs or as a group. You might want to share your thinking before moving on.</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4443009" y="895410"/>
            <a:ext cx="9401982" cy="2444552"/>
          </a:xfrm>
          <a:prstGeom prst="rect">
            <a:avLst/>
          </a:prstGeom>
        </p:spPr>
        <p:txBody>
          <a:bodyPr anchor="t" rtlCol="false" tIns="0" lIns="0" bIns="0" rIns="0">
            <a:spAutoFit/>
          </a:bodyPr>
          <a:lstStyle/>
          <a:p>
            <a:pPr algn="ctr">
              <a:lnSpc>
                <a:spcPts val="9799"/>
              </a:lnSpc>
              <a:spcBef>
                <a:spcPct val="0"/>
              </a:spcBef>
            </a:pPr>
            <a:r>
              <a:rPr lang="en-US" sz="6999" spc="-139">
                <a:solidFill>
                  <a:srgbClr val="1F6B46"/>
                </a:solidFill>
                <a:latin typeface="Fira Sans Medium Bold"/>
              </a:rPr>
              <a:t>What does Animal Welfare mean to you?</a:t>
            </a:r>
          </a:p>
        </p:txBody>
      </p:sp>
      <p:sp>
        <p:nvSpPr>
          <p:cNvPr name="TextBox 3" id="3"/>
          <p:cNvSpPr txBox="true"/>
          <p:nvPr/>
        </p:nvSpPr>
        <p:spPr>
          <a:xfrm rot="0">
            <a:off x="1028700" y="3914475"/>
            <a:ext cx="16230600" cy="1099820"/>
          </a:xfrm>
          <a:prstGeom prst="rect">
            <a:avLst/>
          </a:prstGeom>
        </p:spPr>
        <p:txBody>
          <a:bodyPr anchor="t" rtlCol="false" tIns="0" lIns="0" bIns="0" rIns="0">
            <a:spAutoFit/>
          </a:bodyPr>
          <a:lstStyle/>
          <a:p>
            <a:pPr algn="ctr">
              <a:lnSpc>
                <a:spcPts val="4480"/>
              </a:lnSpc>
            </a:pPr>
            <a:r>
              <a:rPr lang="en-US" sz="3200">
                <a:solidFill>
                  <a:srgbClr val="1F6B46"/>
                </a:solidFill>
                <a:latin typeface="Open Sans Bold"/>
              </a:rPr>
              <a:t>Answer the following question by discussing in pairs or groups or jot your ideas down.</a:t>
            </a:r>
          </a:p>
        </p:txBody>
      </p:sp>
      <p:sp>
        <p:nvSpPr>
          <p:cNvPr name="TextBox 4" id="4"/>
          <p:cNvSpPr txBox="true"/>
          <p:nvPr/>
        </p:nvSpPr>
        <p:spPr>
          <a:xfrm rot="0">
            <a:off x="1028700" y="5680788"/>
            <a:ext cx="16230600" cy="537845"/>
          </a:xfrm>
          <a:prstGeom prst="rect">
            <a:avLst/>
          </a:prstGeom>
        </p:spPr>
        <p:txBody>
          <a:bodyPr anchor="t" rtlCol="false" tIns="0" lIns="0" bIns="0" rIns="0">
            <a:spAutoFit/>
          </a:bodyPr>
          <a:lstStyle/>
          <a:p>
            <a:pPr algn="ctr">
              <a:lnSpc>
                <a:spcPts val="4480"/>
              </a:lnSpc>
            </a:pPr>
            <a:r>
              <a:rPr lang="en-US" sz="3200">
                <a:solidFill>
                  <a:srgbClr val="1F6B46"/>
                </a:solidFill>
                <a:latin typeface="Open Sans"/>
              </a:rPr>
              <a:t>What type of measures/actions do farmers need to take to maintain animal welfare?</a:t>
            </a:r>
          </a:p>
        </p:txBody>
      </p:sp>
      <p:sp>
        <p:nvSpPr>
          <p:cNvPr name="TextBox 5" id="5"/>
          <p:cNvSpPr txBox="true"/>
          <p:nvPr/>
        </p:nvSpPr>
        <p:spPr>
          <a:xfrm rot="0">
            <a:off x="1028700" y="6931367"/>
            <a:ext cx="16230600" cy="1189097"/>
          </a:xfrm>
          <a:prstGeom prst="rect">
            <a:avLst/>
          </a:prstGeom>
        </p:spPr>
        <p:txBody>
          <a:bodyPr anchor="t" rtlCol="false" tIns="0" lIns="0" bIns="0" rIns="0">
            <a:spAutoFit/>
          </a:bodyPr>
          <a:lstStyle/>
          <a:p>
            <a:pPr algn="ctr">
              <a:lnSpc>
                <a:spcPts val="4759"/>
              </a:lnSpc>
            </a:pPr>
            <a:r>
              <a:rPr lang="en-US" sz="3399">
                <a:solidFill>
                  <a:srgbClr val="1F6B46"/>
                </a:solidFill>
                <a:latin typeface="Open Sans Light"/>
              </a:rPr>
              <a:t>Consider the needs of different types of animals throughout their life while being bred for agriculture.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7482699" y="-4299906"/>
            <a:ext cx="14931229" cy="12929771"/>
            <a:chOff x="0" y="0"/>
            <a:chExt cx="4282440" cy="3708400"/>
          </a:xfrm>
        </p:grpSpPr>
        <p:sp>
          <p:nvSpPr>
            <p:cNvPr name="Freeform 3" id="3"/>
            <p:cNvSpPr/>
            <p:nvPr/>
          </p:nvSpPr>
          <p:spPr>
            <a:xfrm>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2"/>
              <a:stretch>
                <a:fillRect l="-7730" r="-7730" t="0" b="0"/>
              </a:stretch>
            </a:blipFill>
          </p:spPr>
        </p:sp>
      </p:grpSp>
      <p:grpSp>
        <p:nvGrpSpPr>
          <p:cNvPr name="Group 4" id="4"/>
          <p:cNvGrpSpPr/>
          <p:nvPr/>
        </p:nvGrpSpPr>
        <p:grpSpPr>
          <a:xfrm rot="-10800000">
            <a:off x="-3756941" y="2123545"/>
            <a:ext cx="15024525" cy="13012641"/>
            <a:chOff x="0" y="0"/>
            <a:chExt cx="6202680" cy="5372100"/>
          </a:xfrm>
        </p:grpSpPr>
        <p:sp>
          <p:nvSpPr>
            <p:cNvPr name="Freeform 5" id="5"/>
            <p:cNvSpPr/>
            <p:nvPr/>
          </p:nvSpPr>
          <p:spPr>
            <a:xfrm>
              <a:off x="0" y="0"/>
              <a:ext cx="6202680" cy="5372100"/>
            </a:xfrm>
            <a:custGeom>
              <a:avLst/>
              <a:gdLst/>
              <a:ahLst/>
              <a:cxnLst/>
              <a:rect r="r" b="b" t="t" l="l"/>
              <a:pathLst>
                <a:path h="5372100" w="6202680">
                  <a:moveTo>
                    <a:pt x="4652010" y="0"/>
                  </a:moveTo>
                  <a:lnTo>
                    <a:pt x="1550670" y="0"/>
                  </a:lnTo>
                  <a:lnTo>
                    <a:pt x="0" y="2686050"/>
                  </a:lnTo>
                  <a:lnTo>
                    <a:pt x="1550670" y="5372100"/>
                  </a:lnTo>
                  <a:lnTo>
                    <a:pt x="4652010" y="5372100"/>
                  </a:lnTo>
                  <a:lnTo>
                    <a:pt x="6202680" y="2686050"/>
                  </a:lnTo>
                  <a:lnTo>
                    <a:pt x="4652010" y="0"/>
                  </a:lnTo>
                  <a:close/>
                </a:path>
              </a:pathLst>
            </a:custGeom>
            <a:solidFill>
              <a:srgbClr val="1F6B46"/>
            </a:solidFill>
          </p:spPr>
        </p:sp>
      </p:grpSp>
      <p:sp>
        <p:nvSpPr>
          <p:cNvPr name="TextBox 6" id="6"/>
          <p:cNvSpPr txBox="true"/>
          <p:nvPr/>
        </p:nvSpPr>
        <p:spPr>
          <a:xfrm rot="0">
            <a:off x="1028700" y="3015873"/>
            <a:ext cx="6453999" cy="6242427"/>
          </a:xfrm>
          <a:prstGeom prst="rect">
            <a:avLst/>
          </a:prstGeom>
        </p:spPr>
        <p:txBody>
          <a:bodyPr anchor="t" rtlCol="false" tIns="0" lIns="0" bIns="0" rIns="0">
            <a:spAutoFit/>
          </a:bodyPr>
          <a:lstStyle/>
          <a:p>
            <a:pPr>
              <a:lnSpc>
                <a:spcPts val="4480"/>
              </a:lnSpc>
            </a:pPr>
            <a:r>
              <a:rPr lang="en-US" sz="3200" spc="-64">
                <a:solidFill>
                  <a:srgbClr val="FFFFFF"/>
                </a:solidFill>
                <a:latin typeface="Fira Sans Medium"/>
              </a:rPr>
              <a:t>Animal welfare broadly refers to the emotional and physical wellbeing of an animal. </a:t>
            </a:r>
          </a:p>
          <a:p>
            <a:pPr>
              <a:lnSpc>
                <a:spcPts val="4480"/>
              </a:lnSpc>
            </a:pPr>
          </a:p>
          <a:p>
            <a:pPr>
              <a:lnSpc>
                <a:spcPts val="4480"/>
              </a:lnSpc>
              <a:spcBef>
                <a:spcPct val="0"/>
              </a:spcBef>
            </a:pPr>
            <a:r>
              <a:rPr lang="en-US" sz="3200" spc="-64">
                <a:solidFill>
                  <a:srgbClr val="FFFFFF"/>
                </a:solidFill>
                <a:latin typeface="Arimo"/>
              </a:rPr>
              <a:t>Encompassing the impact of the environment in which it lives, human attitudes and practices, and resources available to it. Countries provide different laws for the treatment of wild, farmed and captive animals.</a:t>
            </a:r>
          </a:p>
        </p:txBody>
      </p:sp>
      <p:sp>
        <p:nvSpPr>
          <p:cNvPr name="TextBox 7" id="7"/>
          <p:cNvSpPr txBox="true"/>
          <p:nvPr/>
        </p:nvSpPr>
        <p:spPr>
          <a:xfrm rot="0">
            <a:off x="1028700" y="752475"/>
            <a:ext cx="5567542" cy="542925"/>
          </a:xfrm>
          <a:prstGeom prst="rect">
            <a:avLst/>
          </a:prstGeom>
        </p:spPr>
        <p:txBody>
          <a:bodyPr anchor="t" rtlCol="false" tIns="0" lIns="0" bIns="0" rIns="0">
            <a:spAutoFit/>
          </a:bodyPr>
          <a:lstStyle/>
          <a:p>
            <a:pPr>
              <a:lnSpc>
                <a:spcPts val="4200"/>
              </a:lnSpc>
            </a:pPr>
            <a:r>
              <a:rPr lang="en-US" sz="3500" spc="105">
                <a:solidFill>
                  <a:srgbClr val="221B1C"/>
                </a:solidFill>
                <a:latin typeface="Fira Sans Bold Bold"/>
              </a:rPr>
              <a:t>Animal Welfare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F6B46"/>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5407059" y="-413081"/>
            <a:ext cx="12833418" cy="11113161"/>
            <a:chOff x="0" y="0"/>
            <a:chExt cx="4282440" cy="3708400"/>
          </a:xfrm>
        </p:grpSpPr>
        <p:sp>
          <p:nvSpPr>
            <p:cNvPr name="Freeform 3" id="3"/>
            <p:cNvSpPr/>
            <p:nvPr/>
          </p:nvSpPr>
          <p:spPr>
            <a:xfrm>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2"/>
              <a:stretch>
                <a:fillRect l="-7730" r="-7730" t="0" b="0"/>
              </a:stretch>
            </a:blipFill>
          </p:spPr>
        </p:sp>
      </p:grpSp>
      <p:grpSp>
        <p:nvGrpSpPr>
          <p:cNvPr name="Group 4" id="4"/>
          <p:cNvGrpSpPr/>
          <p:nvPr/>
        </p:nvGrpSpPr>
        <p:grpSpPr>
          <a:xfrm rot="-10800000">
            <a:off x="7509982" y="-2528996"/>
            <a:ext cx="17717479" cy="15344991"/>
            <a:chOff x="0" y="0"/>
            <a:chExt cx="6202680" cy="5372100"/>
          </a:xfrm>
        </p:grpSpPr>
        <p:sp>
          <p:nvSpPr>
            <p:cNvPr name="Freeform 5" id="5"/>
            <p:cNvSpPr/>
            <p:nvPr/>
          </p:nvSpPr>
          <p:spPr>
            <a:xfrm>
              <a:off x="0" y="0"/>
              <a:ext cx="6202680" cy="5372100"/>
            </a:xfrm>
            <a:custGeom>
              <a:avLst/>
              <a:gdLst/>
              <a:ahLst/>
              <a:cxnLst/>
              <a:rect r="r" b="b" t="t" l="l"/>
              <a:pathLst>
                <a:path h="5372100" w="6202680">
                  <a:moveTo>
                    <a:pt x="4652010" y="0"/>
                  </a:moveTo>
                  <a:lnTo>
                    <a:pt x="1550670" y="0"/>
                  </a:lnTo>
                  <a:lnTo>
                    <a:pt x="0" y="2686050"/>
                  </a:lnTo>
                  <a:lnTo>
                    <a:pt x="1550670" y="5372100"/>
                  </a:lnTo>
                  <a:lnTo>
                    <a:pt x="4652010" y="5372100"/>
                  </a:lnTo>
                  <a:lnTo>
                    <a:pt x="6202680" y="2686050"/>
                  </a:lnTo>
                  <a:lnTo>
                    <a:pt x="4652010" y="0"/>
                  </a:lnTo>
                  <a:close/>
                </a:path>
              </a:pathLst>
            </a:custGeom>
            <a:solidFill>
              <a:srgbClr val="FFFFFF"/>
            </a:solidFill>
          </p:spPr>
        </p:sp>
      </p:grpSp>
      <p:sp>
        <p:nvSpPr>
          <p:cNvPr name="TextBox 6" id="6"/>
          <p:cNvSpPr txBox="true"/>
          <p:nvPr/>
        </p:nvSpPr>
        <p:spPr>
          <a:xfrm rot="0">
            <a:off x="9605136" y="1603534"/>
            <a:ext cx="7819286" cy="7654766"/>
          </a:xfrm>
          <a:prstGeom prst="rect">
            <a:avLst/>
          </a:prstGeom>
        </p:spPr>
        <p:txBody>
          <a:bodyPr anchor="t" rtlCol="false" tIns="0" lIns="0" bIns="0" rIns="0">
            <a:spAutoFit/>
          </a:bodyPr>
          <a:lstStyle/>
          <a:p>
            <a:pPr algn="ctr">
              <a:lnSpc>
                <a:spcPts val="5040"/>
              </a:lnSpc>
            </a:pPr>
            <a:r>
              <a:rPr lang="en-US" sz="3600">
                <a:solidFill>
                  <a:srgbClr val="000000"/>
                </a:solidFill>
                <a:latin typeface="Open Sans"/>
              </a:rPr>
              <a:t>The welfare of farmed animals is the responsibility of each livestock holder.</a:t>
            </a:r>
          </a:p>
          <a:p>
            <a:pPr algn="ctr">
              <a:lnSpc>
                <a:spcPts val="5040"/>
              </a:lnSpc>
            </a:pPr>
            <a:r>
              <a:rPr lang="en-US" sz="3600">
                <a:solidFill>
                  <a:srgbClr val="000000"/>
                </a:solidFill>
                <a:latin typeface="Open Sans"/>
              </a:rPr>
              <a:t>They are responsible for ensuring that they all have a good quality of life, and are transported and slaughtered humanely. Including receiving the right nutrition,  maintaining a good environment for them to live in, arranging veterinary care to prevent sickness and distress.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0800000">
            <a:off x="5898493" y="3704463"/>
            <a:ext cx="6646104" cy="5756146"/>
            <a:chOff x="0" y="0"/>
            <a:chExt cx="6202680" cy="5372100"/>
          </a:xfrm>
        </p:grpSpPr>
        <p:sp>
          <p:nvSpPr>
            <p:cNvPr name="Freeform 3" id="3"/>
            <p:cNvSpPr/>
            <p:nvPr/>
          </p:nvSpPr>
          <p:spPr>
            <a:xfrm>
              <a:off x="0" y="0"/>
              <a:ext cx="6202680" cy="5372100"/>
            </a:xfrm>
            <a:custGeom>
              <a:avLst/>
              <a:gdLst/>
              <a:ahLst/>
              <a:cxnLst/>
              <a:rect r="r" b="b" t="t" l="l"/>
              <a:pathLst>
                <a:path h="5372100" w="6202680">
                  <a:moveTo>
                    <a:pt x="4652010" y="0"/>
                  </a:moveTo>
                  <a:lnTo>
                    <a:pt x="1550670" y="0"/>
                  </a:lnTo>
                  <a:lnTo>
                    <a:pt x="0" y="2686050"/>
                  </a:lnTo>
                  <a:lnTo>
                    <a:pt x="1550670" y="5372100"/>
                  </a:lnTo>
                  <a:lnTo>
                    <a:pt x="4652010" y="5372100"/>
                  </a:lnTo>
                  <a:lnTo>
                    <a:pt x="6202680" y="2686050"/>
                  </a:lnTo>
                  <a:lnTo>
                    <a:pt x="4652010" y="0"/>
                  </a:lnTo>
                  <a:close/>
                </a:path>
              </a:pathLst>
            </a:custGeom>
            <a:solidFill>
              <a:srgbClr val="1F6B46"/>
            </a:solidFill>
          </p:spPr>
        </p:sp>
      </p:grpSp>
      <p:grpSp>
        <p:nvGrpSpPr>
          <p:cNvPr name="Group 4" id="4"/>
          <p:cNvGrpSpPr/>
          <p:nvPr/>
        </p:nvGrpSpPr>
        <p:grpSpPr>
          <a:xfrm rot="-10800000">
            <a:off x="10866053" y="826390"/>
            <a:ext cx="6646104" cy="5756146"/>
            <a:chOff x="0" y="0"/>
            <a:chExt cx="6202680" cy="5372100"/>
          </a:xfrm>
        </p:grpSpPr>
        <p:sp>
          <p:nvSpPr>
            <p:cNvPr name="Freeform 5" id="5"/>
            <p:cNvSpPr/>
            <p:nvPr/>
          </p:nvSpPr>
          <p:spPr>
            <a:xfrm>
              <a:off x="0" y="0"/>
              <a:ext cx="6202680" cy="5372100"/>
            </a:xfrm>
            <a:custGeom>
              <a:avLst/>
              <a:gdLst/>
              <a:ahLst/>
              <a:cxnLst/>
              <a:rect r="r" b="b" t="t" l="l"/>
              <a:pathLst>
                <a:path h="5372100" w="6202680">
                  <a:moveTo>
                    <a:pt x="4652010" y="0"/>
                  </a:moveTo>
                  <a:lnTo>
                    <a:pt x="1550670" y="0"/>
                  </a:lnTo>
                  <a:lnTo>
                    <a:pt x="0" y="2686050"/>
                  </a:lnTo>
                  <a:lnTo>
                    <a:pt x="1550670" y="5372100"/>
                  </a:lnTo>
                  <a:lnTo>
                    <a:pt x="4652010" y="5372100"/>
                  </a:lnTo>
                  <a:lnTo>
                    <a:pt x="6202680" y="2686050"/>
                  </a:lnTo>
                  <a:lnTo>
                    <a:pt x="4652010" y="0"/>
                  </a:lnTo>
                  <a:close/>
                </a:path>
              </a:pathLst>
            </a:custGeom>
            <a:solidFill>
              <a:srgbClr val="84C260"/>
            </a:solidFill>
          </p:spPr>
        </p:sp>
      </p:grpSp>
      <p:grpSp>
        <p:nvGrpSpPr>
          <p:cNvPr name="Group 6" id="6"/>
          <p:cNvGrpSpPr>
            <a:grpSpLocks noChangeAspect="true"/>
          </p:cNvGrpSpPr>
          <p:nvPr/>
        </p:nvGrpSpPr>
        <p:grpSpPr>
          <a:xfrm rot="0">
            <a:off x="5881634" y="-2051223"/>
            <a:ext cx="6646104" cy="5755226"/>
            <a:chOff x="0" y="0"/>
            <a:chExt cx="4282440" cy="3708400"/>
          </a:xfrm>
        </p:grpSpPr>
        <p:sp>
          <p:nvSpPr>
            <p:cNvPr name="Freeform 7" id="7"/>
            <p:cNvSpPr/>
            <p:nvPr/>
          </p:nvSpPr>
          <p:spPr>
            <a:xfrm>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2"/>
              <a:stretch>
                <a:fillRect l="-7730" r="-7730" t="0" b="0"/>
              </a:stretch>
            </a:blipFill>
          </p:spPr>
        </p:sp>
      </p:grpSp>
      <p:grpSp>
        <p:nvGrpSpPr>
          <p:cNvPr name="Group 8" id="8"/>
          <p:cNvGrpSpPr>
            <a:grpSpLocks noChangeAspect="true"/>
          </p:cNvGrpSpPr>
          <p:nvPr/>
        </p:nvGrpSpPr>
        <p:grpSpPr>
          <a:xfrm rot="0">
            <a:off x="10866053" y="6582997"/>
            <a:ext cx="6646104" cy="5755226"/>
            <a:chOff x="0" y="0"/>
            <a:chExt cx="4282440" cy="3708400"/>
          </a:xfrm>
        </p:grpSpPr>
        <p:sp>
          <p:nvSpPr>
            <p:cNvPr name="Freeform 9" id="9"/>
            <p:cNvSpPr/>
            <p:nvPr/>
          </p:nvSpPr>
          <p:spPr>
            <a:xfrm>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3"/>
              <a:stretch>
                <a:fillRect l="-14987" r="-14987" t="0" b="0"/>
              </a:stretch>
            </a:blipFill>
          </p:spPr>
        </p:sp>
      </p:grpSp>
      <p:sp>
        <p:nvSpPr>
          <p:cNvPr name="TextBox 10" id="10"/>
          <p:cNvSpPr txBox="true"/>
          <p:nvPr/>
        </p:nvSpPr>
        <p:spPr>
          <a:xfrm rot="0">
            <a:off x="1028700" y="2658824"/>
            <a:ext cx="4852934" cy="2484676"/>
          </a:xfrm>
          <a:prstGeom prst="rect">
            <a:avLst/>
          </a:prstGeom>
        </p:spPr>
        <p:txBody>
          <a:bodyPr anchor="t" rtlCol="false" tIns="0" lIns="0" bIns="0" rIns="0">
            <a:spAutoFit/>
          </a:bodyPr>
          <a:lstStyle/>
          <a:p>
            <a:pPr algn="ctr" marL="0" indent="0" lvl="0">
              <a:lnSpc>
                <a:spcPts val="9679"/>
              </a:lnSpc>
              <a:spcBef>
                <a:spcPct val="0"/>
              </a:spcBef>
            </a:pPr>
            <a:r>
              <a:rPr lang="en-US" sz="8799">
                <a:solidFill>
                  <a:srgbClr val="221B1C"/>
                </a:solidFill>
                <a:latin typeface="Fira Sans Medium Bold"/>
              </a:rPr>
              <a:t>Animal Welfare</a:t>
            </a:r>
          </a:p>
        </p:txBody>
      </p:sp>
      <p:pic>
        <p:nvPicPr>
          <p:cNvPr name="Picture 11" id="11"/>
          <p:cNvPicPr>
            <a:picLocks noChangeAspect="true"/>
          </p:cNvPicPr>
          <p:nvPr/>
        </p:nvPicPr>
        <p:blipFill>
          <a:blip r:embed="rId4"/>
          <a:srcRect l="0" t="0" r="0" b="0"/>
          <a:stretch>
            <a:fillRect/>
          </a:stretch>
        </p:blipFill>
        <p:spPr>
          <a:xfrm flipH="false" flipV="false" rot="0">
            <a:off x="2602871" y="5143500"/>
            <a:ext cx="1704592" cy="1704592"/>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9324975" y="-680491"/>
            <a:ext cx="11774707" cy="10196366"/>
            <a:chOff x="0" y="0"/>
            <a:chExt cx="4282440" cy="3708400"/>
          </a:xfrm>
        </p:grpSpPr>
        <p:sp>
          <p:nvSpPr>
            <p:cNvPr name="Freeform 3" id="3"/>
            <p:cNvSpPr/>
            <p:nvPr/>
          </p:nvSpPr>
          <p:spPr>
            <a:xfrm>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2"/>
              <a:stretch>
                <a:fillRect l="-14987" r="-14987" t="0" b="0"/>
              </a:stretch>
            </a:blipFill>
          </p:spPr>
        </p:sp>
      </p:grpSp>
      <p:grpSp>
        <p:nvGrpSpPr>
          <p:cNvPr name="Group 4" id="4"/>
          <p:cNvGrpSpPr/>
          <p:nvPr/>
        </p:nvGrpSpPr>
        <p:grpSpPr>
          <a:xfrm rot="0">
            <a:off x="-453188" y="9515874"/>
            <a:ext cx="13154102" cy="1542251"/>
            <a:chOff x="0" y="0"/>
            <a:chExt cx="45819481" cy="5372100"/>
          </a:xfrm>
        </p:grpSpPr>
        <p:sp>
          <p:nvSpPr>
            <p:cNvPr name="Freeform 5" id="5"/>
            <p:cNvSpPr/>
            <p:nvPr/>
          </p:nvSpPr>
          <p:spPr>
            <a:xfrm>
              <a:off x="0" y="0"/>
              <a:ext cx="45819482" cy="5372100"/>
            </a:xfrm>
            <a:custGeom>
              <a:avLst/>
              <a:gdLst/>
              <a:ahLst/>
              <a:cxnLst/>
              <a:rect r="r" b="b" t="t" l="l"/>
              <a:pathLst>
                <a:path h="5372100" w="45819482">
                  <a:moveTo>
                    <a:pt x="44268811" y="0"/>
                  </a:moveTo>
                  <a:lnTo>
                    <a:pt x="1550670" y="0"/>
                  </a:lnTo>
                  <a:lnTo>
                    <a:pt x="0" y="2686050"/>
                  </a:lnTo>
                  <a:lnTo>
                    <a:pt x="1550670" y="5372100"/>
                  </a:lnTo>
                  <a:lnTo>
                    <a:pt x="44268811" y="5372100"/>
                  </a:lnTo>
                  <a:lnTo>
                    <a:pt x="45819482" y="2686050"/>
                  </a:lnTo>
                  <a:lnTo>
                    <a:pt x="44268811" y="0"/>
                  </a:lnTo>
                  <a:close/>
                </a:path>
              </a:pathLst>
            </a:custGeom>
            <a:solidFill>
              <a:srgbClr val="1F6B46"/>
            </a:solidFill>
          </p:spPr>
        </p:sp>
      </p:grpSp>
      <p:sp>
        <p:nvSpPr>
          <p:cNvPr name="TextBox 6" id="6"/>
          <p:cNvSpPr txBox="true"/>
          <p:nvPr/>
        </p:nvSpPr>
        <p:spPr>
          <a:xfrm rot="0">
            <a:off x="1028700" y="1303020"/>
            <a:ext cx="9441270" cy="4023003"/>
          </a:xfrm>
          <a:prstGeom prst="rect">
            <a:avLst/>
          </a:prstGeom>
        </p:spPr>
        <p:txBody>
          <a:bodyPr anchor="t" rtlCol="false" tIns="0" lIns="0" bIns="0" rIns="0">
            <a:spAutoFit/>
          </a:bodyPr>
          <a:lstStyle/>
          <a:p>
            <a:pPr>
              <a:lnSpc>
                <a:spcPts val="10559"/>
              </a:lnSpc>
            </a:pPr>
            <a:r>
              <a:rPr lang="en-US" sz="8799" spc="263">
                <a:solidFill>
                  <a:srgbClr val="221B1C"/>
                </a:solidFill>
                <a:latin typeface="Fira Sans Bold Bold"/>
              </a:rPr>
              <a:t>INTRODUCTION TO </a:t>
            </a:r>
            <a:r>
              <a:rPr lang="en-US" sz="8799" spc="263">
                <a:solidFill>
                  <a:srgbClr val="737373"/>
                </a:solidFill>
                <a:latin typeface="Fira Sans Bold Bold"/>
              </a:rPr>
              <a:t>ANIMAL WELFARE</a:t>
            </a:r>
          </a:p>
        </p:txBody>
      </p:sp>
      <p:sp>
        <p:nvSpPr>
          <p:cNvPr name="TextBox 7" id="7"/>
          <p:cNvSpPr txBox="true"/>
          <p:nvPr/>
        </p:nvSpPr>
        <p:spPr>
          <a:xfrm rot="0">
            <a:off x="1452269" y="5647403"/>
            <a:ext cx="7089727" cy="1793756"/>
          </a:xfrm>
          <a:prstGeom prst="rect">
            <a:avLst/>
          </a:prstGeom>
        </p:spPr>
        <p:txBody>
          <a:bodyPr anchor="t" rtlCol="false" tIns="0" lIns="0" bIns="0" rIns="0">
            <a:spAutoFit/>
          </a:bodyPr>
          <a:lstStyle/>
          <a:p>
            <a:pPr algn="ctr">
              <a:lnSpc>
                <a:spcPts val="4759"/>
              </a:lnSpc>
            </a:pPr>
            <a:r>
              <a:rPr lang="en-US" sz="3399">
                <a:solidFill>
                  <a:srgbClr val="000000"/>
                </a:solidFill>
                <a:latin typeface="Open Sans Light"/>
              </a:rPr>
              <a:t>Use the following slides and workbook to investigate the concept of animal welfare.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DAErYSCmNZk</dc:identifier>
  <dcterms:modified xsi:type="dcterms:W3CDTF">2011-08-01T06:04:30Z</dcterms:modified>
  <cp:revision>1</cp:revision>
  <dc:title>CC Animal Welfare</dc:title>
</cp:coreProperties>
</file>