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1" r:id="rId21"/>
    <p:sldId id="276" r:id="rId22"/>
    <p:sldId id="279" r:id="rId23"/>
    <p:sldId id="448" r:id="rId24"/>
  </p:sldIdLst>
  <p:sldSz cx="18288000" cy="10287000"/>
  <p:notesSz cx="6858000" cy="9144000"/>
  <p:embeddedFontLst>
    <p:embeddedFont>
      <p:font typeface="Museo Sans" panose="020B0604020202020204" charset="0"/>
      <p:regular r:id="rId26"/>
    </p:embeddedFont>
    <p:embeddedFont>
      <p:font typeface="Museo Sans Rounded 1" panose="020B0604020202020204" charset="0"/>
      <p:regular r:id="rId27"/>
    </p:embeddedFont>
    <p:embeddedFont>
      <p:font typeface="Museo Sans Rounded 2" panose="020B0604020202020204" charset="0"/>
      <p:regular r:id="rId28"/>
    </p:embeddedFont>
    <p:embeddedFont>
      <p:font typeface="Museo Slab 1" panose="020B0604020202020204" charset="0"/>
      <p:regular r:id="rId29"/>
    </p:embeddedFont>
    <p:embeddedFont>
      <p:font typeface="Museo Slab 2" panose="020B0604020202020204" charset="0"/>
      <p:regular r:id="rId30"/>
    </p:embeddedFont>
    <p:embeddedFont>
      <p:font typeface="Open Sans" panose="020B0606030504020204" pitchFamily="34" charset="0"/>
      <p:regular r:id="rId31"/>
      <p:bold r:id="rId32"/>
      <p:italic r:id="rId33"/>
      <p:boldItalic r:id="rId34"/>
    </p:embeddedFont>
    <p:embeddedFont>
      <p:font typeface="Open Sans Bold Italics" panose="020B0604020202020204" charset="0"/>
      <p:regular r:id="rId35"/>
    </p:embeddedFont>
    <p:embeddedFont>
      <p:font typeface="Open Sans Extra Bold" panose="020B0604020202020204" charset="0"/>
      <p:regular r:id="rId36"/>
    </p:embeddedFont>
    <p:embeddedFont>
      <p:font typeface="Open Sans Italics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303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Fox" userId="dea74be6-d5f6-4bc0-9782-1dfa66b50968" providerId="ADAL" clId="{544BB7F9-4ADA-40F3-B1DB-D32B67A2D3F5}"/>
    <pc:docChg chg="undo custSel delSld modSld">
      <pc:chgData name="Samantha Fox" userId="dea74be6-d5f6-4bc0-9782-1dfa66b50968" providerId="ADAL" clId="{544BB7F9-4ADA-40F3-B1DB-D32B67A2D3F5}" dt="2026-09-30T11:10:40.358" v="88" actId="14100"/>
      <pc:docMkLst>
        <pc:docMk/>
      </pc:docMkLst>
      <pc:sldChg chg="delSp modSp mod">
        <pc:chgData name="Samantha Fox" userId="dea74be6-d5f6-4bc0-9782-1dfa66b50968" providerId="ADAL" clId="{544BB7F9-4ADA-40F3-B1DB-D32B67A2D3F5}" dt="2026-09-30T11:10:40.358" v="88" actId="14100"/>
        <pc:sldMkLst>
          <pc:docMk/>
          <pc:sldMk cId="0" sldId="256"/>
        </pc:sldMkLst>
        <pc:spChg chg="del">
          <ac:chgData name="Samantha Fox" userId="dea74be6-d5f6-4bc0-9782-1dfa66b50968" providerId="ADAL" clId="{544BB7F9-4ADA-40F3-B1DB-D32B67A2D3F5}" dt="2026-09-30T11:00:22.669" v="0" actId="478"/>
          <ac:spMkLst>
            <pc:docMk/>
            <pc:sldMk cId="0" sldId="256"/>
            <ac:spMk id="13" creationId="{00000000-0000-0000-0000-000000000000}"/>
          </ac:spMkLst>
        </pc:spChg>
        <pc:grpChg chg="mod">
          <ac:chgData name="Samantha Fox" userId="dea74be6-d5f6-4bc0-9782-1dfa66b50968" providerId="ADAL" clId="{544BB7F9-4ADA-40F3-B1DB-D32B67A2D3F5}" dt="2026-09-30T11:10:40.358" v="88" actId="14100"/>
          <ac:grpSpMkLst>
            <pc:docMk/>
            <pc:sldMk cId="0" sldId="256"/>
            <ac:grpSpMk id="2" creationId="{00000000-0000-0000-0000-000000000000}"/>
          </ac:grpSpMkLst>
        </pc:grpChg>
      </pc:sldChg>
      <pc:sldChg chg="modSp mod">
        <pc:chgData name="Samantha Fox" userId="dea74be6-d5f6-4bc0-9782-1dfa66b50968" providerId="ADAL" clId="{544BB7F9-4ADA-40F3-B1DB-D32B67A2D3F5}" dt="2026-09-30T11:01:17.811" v="8" actId="20577"/>
        <pc:sldMkLst>
          <pc:docMk/>
          <pc:sldMk cId="0" sldId="265"/>
        </pc:sldMkLst>
        <pc:spChg chg="mod">
          <ac:chgData name="Samantha Fox" userId="dea74be6-d5f6-4bc0-9782-1dfa66b50968" providerId="ADAL" clId="{544BB7F9-4ADA-40F3-B1DB-D32B67A2D3F5}" dt="2026-09-30T11:01:17.811" v="8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Samantha Fox" userId="dea74be6-d5f6-4bc0-9782-1dfa66b50968" providerId="ADAL" clId="{544BB7F9-4ADA-40F3-B1DB-D32B67A2D3F5}" dt="2026-09-30T11:01:53.061" v="24" actId="1076"/>
        <pc:sldMkLst>
          <pc:docMk/>
          <pc:sldMk cId="0" sldId="267"/>
        </pc:sldMkLst>
        <pc:spChg chg="mod">
          <ac:chgData name="Samantha Fox" userId="dea74be6-d5f6-4bc0-9782-1dfa66b50968" providerId="ADAL" clId="{544BB7F9-4ADA-40F3-B1DB-D32B67A2D3F5}" dt="2026-09-30T11:01:37.420" v="22" actId="6549"/>
          <ac:spMkLst>
            <pc:docMk/>
            <pc:sldMk cId="0" sldId="267"/>
            <ac:spMk id="13" creationId="{00000000-0000-0000-0000-000000000000}"/>
          </ac:spMkLst>
        </pc:spChg>
        <pc:spChg chg="mod">
          <ac:chgData name="Samantha Fox" userId="dea74be6-d5f6-4bc0-9782-1dfa66b50968" providerId="ADAL" clId="{544BB7F9-4ADA-40F3-B1DB-D32B67A2D3F5}" dt="2026-09-30T11:01:53.061" v="24" actId="1076"/>
          <ac:spMkLst>
            <pc:docMk/>
            <pc:sldMk cId="0" sldId="267"/>
            <ac:spMk id="21" creationId="{00000000-0000-0000-0000-000000000000}"/>
          </ac:spMkLst>
        </pc:spChg>
      </pc:sldChg>
      <pc:sldChg chg="modSp mod">
        <pc:chgData name="Samantha Fox" userId="dea74be6-d5f6-4bc0-9782-1dfa66b50968" providerId="ADAL" clId="{544BB7F9-4ADA-40F3-B1DB-D32B67A2D3F5}" dt="2026-09-30T11:02:43.672" v="59" actId="6549"/>
        <pc:sldMkLst>
          <pc:docMk/>
          <pc:sldMk cId="0" sldId="269"/>
        </pc:sldMkLst>
        <pc:spChg chg="mod">
          <ac:chgData name="Samantha Fox" userId="dea74be6-d5f6-4bc0-9782-1dfa66b50968" providerId="ADAL" clId="{544BB7F9-4ADA-40F3-B1DB-D32B67A2D3F5}" dt="2026-09-30T11:02:43.672" v="59" actId="6549"/>
          <ac:spMkLst>
            <pc:docMk/>
            <pc:sldMk cId="0" sldId="269"/>
            <ac:spMk id="10" creationId="{00000000-0000-0000-0000-000000000000}"/>
          </ac:spMkLst>
        </pc:spChg>
        <pc:spChg chg="mod">
          <ac:chgData name="Samantha Fox" userId="dea74be6-d5f6-4bc0-9782-1dfa66b50968" providerId="ADAL" clId="{544BB7F9-4ADA-40F3-B1DB-D32B67A2D3F5}" dt="2026-09-30T11:02:30.606" v="52" actId="20577"/>
          <ac:spMkLst>
            <pc:docMk/>
            <pc:sldMk cId="0" sldId="269"/>
            <ac:spMk id="15" creationId="{00000000-0000-0000-0000-000000000000}"/>
          </ac:spMkLst>
        </pc:spChg>
        <pc:grpChg chg="mod">
          <ac:chgData name="Samantha Fox" userId="dea74be6-d5f6-4bc0-9782-1dfa66b50968" providerId="ADAL" clId="{544BB7F9-4ADA-40F3-B1DB-D32B67A2D3F5}" dt="2026-09-30T11:02:10.016" v="26" actId="14100"/>
          <ac:grpSpMkLst>
            <pc:docMk/>
            <pc:sldMk cId="0" sldId="269"/>
            <ac:grpSpMk id="5" creationId="{00000000-0000-0000-0000-000000000000}"/>
          </ac:grpSpMkLst>
        </pc:grpChg>
      </pc:sldChg>
      <pc:sldChg chg="modSp mod">
        <pc:chgData name="Samantha Fox" userId="dea74be6-d5f6-4bc0-9782-1dfa66b50968" providerId="ADAL" clId="{544BB7F9-4ADA-40F3-B1DB-D32B67A2D3F5}" dt="2026-09-30T11:03:12.340" v="79" actId="20577"/>
        <pc:sldMkLst>
          <pc:docMk/>
          <pc:sldMk cId="0" sldId="271"/>
        </pc:sldMkLst>
        <pc:spChg chg="mod">
          <ac:chgData name="Samantha Fox" userId="dea74be6-d5f6-4bc0-9782-1dfa66b50968" providerId="ADAL" clId="{544BB7F9-4ADA-40F3-B1DB-D32B67A2D3F5}" dt="2026-09-30T11:03:12.340" v="79" actId="20577"/>
          <ac:spMkLst>
            <pc:docMk/>
            <pc:sldMk cId="0" sldId="271"/>
            <ac:spMk id="4" creationId="{00000000-0000-0000-0000-000000000000}"/>
          </ac:spMkLst>
        </pc:spChg>
      </pc:sldChg>
      <pc:sldChg chg="del">
        <pc:chgData name="Samantha Fox" userId="dea74be6-d5f6-4bc0-9782-1dfa66b50968" providerId="ADAL" clId="{544BB7F9-4ADA-40F3-B1DB-D32B67A2D3F5}" dt="2026-09-30T11:03:55.428" v="86" actId="47"/>
        <pc:sldMkLst>
          <pc:docMk/>
          <pc:sldMk cId="0" sldId="278"/>
        </pc:sldMkLst>
      </pc:sldChg>
      <pc:sldChg chg="modSp mod">
        <pc:chgData name="Samantha Fox" userId="dea74be6-d5f6-4bc0-9782-1dfa66b50968" providerId="ADAL" clId="{544BB7F9-4ADA-40F3-B1DB-D32B67A2D3F5}" dt="2026-09-30T11:03:37.292" v="80" actId="6549"/>
        <pc:sldMkLst>
          <pc:docMk/>
          <pc:sldMk cId="0" sldId="281"/>
        </pc:sldMkLst>
        <pc:spChg chg="mod">
          <ac:chgData name="Samantha Fox" userId="dea74be6-d5f6-4bc0-9782-1dfa66b50968" providerId="ADAL" clId="{544BB7F9-4ADA-40F3-B1DB-D32B67A2D3F5}" dt="2026-09-30T11:03:37.292" v="80" actId="6549"/>
          <ac:spMkLst>
            <pc:docMk/>
            <pc:sldMk cId="0" sldId="281"/>
            <ac:spMk id="18" creationId="{00000000-0000-0000-0000-000000000000}"/>
          </ac:spMkLst>
        </pc:spChg>
      </pc:sldChg>
      <pc:sldChg chg="del">
        <pc:chgData name="Samantha Fox" userId="dea74be6-d5f6-4bc0-9782-1dfa66b50968" providerId="ADAL" clId="{544BB7F9-4ADA-40F3-B1DB-D32B67A2D3F5}" dt="2026-09-30T11:03:49.943" v="82" actId="47"/>
        <pc:sldMkLst>
          <pc:docMk/>
          <pc:sldMk cId="4235781964" sldId="404"/>
        </pc:sldMkLst>
      </pc:sldChg>
      <pc:sldChg chg="del">
        <pc:chgData name="Samantha Fox" userId="dea74be6-d5f6-4bc0-9782-1dfa66b50968" providerId="ADAL" clId="{544BB7F9-4ADA-40F3-B1DB-D32B67A2D3F5}" dt="2026-09-30T11:03:48.418" v="81" actId="47"/>
        <pc:sldMkLst>
          <pc:docMk/>
          <pc:sldMk cId="1912443696" sldId="440"/>
        </pc:sldMkLst>
      </pc:sldChg>
      <pc:sldChg chg="del">
        <pc:chgData name="Samantha Fox" userId="dea74be6-d5f6-4bc0-9782-1dfa66b50968" providerId="ADAL" clId="{544BB7F9-4ADA-40F3-B1DB-D32B67A2D3F5}" dt="2026-09-30T11:03:51.400" v="83" actId="47"/>
        <pc:sldMkLst>
          <pc:docMk/>
          <pc:sldMk cId="3918496807" sldId="444"/>
        </pc:sldMkLst>
      </pc:sldChg>
      <pc:sldChg chg="del">
        <pc:chgData name="Samantha Fox" userId="dea74be6-d5f6-4bc0-9782-1dfa66b50968" providerId="ADAL" clId="{544BB7F9-4ADA-40F3-B1DB-D32B67A2D3F5}" dt="2026-09-30T11:03:52.451" v="84" actId="47"/>
        <pc:sldMkLst>
          <pc:docMk/>
          <pc:sldMk cId="1193714354" sldId="445"/>
        </pc:sldMkLst>
      </pc:sldChg>
      <pc:sldChg chg="del">
        <pc:chgData name="Samantha Fox" userId="dea74be6-d5f6-4bc0-9782-1dfa66b50968" providerId="ADAL" clId="{544BB7F9-4ADA-40F3-B1DB-D32B67A2D3F5}" dt="2026-09-30T11:03:53.334" v="85" actId="47"/>
        <pc:sldMkLst>
          <pc:docMk/>
          <pc:sldMk cId="0" sldId="44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13iqFhyPGZY?si=OWGWGWIZRpOfA0pm" TargetMode="External"/><Relationship Id="rId6" Type="http://schemas.openxmlformats.org/officeDocument/2006/relationships/image" Target="../media/image47.jpe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0.sv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5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hyperlink" Target="https://ysawards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58027" y="313569"/>
            <a:ext cx="10517489" cy="9540800"/>
            <a:chOff x="505480" y="0"/>
            <a:chExt cx="14023319" cy="1272106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4645" r="12001"/>
            <a:stretch>
              <a:fillRect/>
            </a:stretch>
          </p:blipFill>
          <p:spPr>
            <a:xfrm>
              <a:off x="505480" y="0"/>
              <a:ext cx="14023319" cy="12721066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>
            <a:off x="1009650" y="1028700"/>
            <a:ext cx="3627810" cy="1489670"/>
          </a:xfrm>
          <a:custGeom>
            <a:avLst/>
            <a:gdLst/>
            <a:ahLst/>
            <a:cxnLst/>
            <a:rect l="l" t="t" r="r" b="b"/>
            <a:pathLst>
              <a:path w="3627810" h="1489670">
                <a:moveTo>
                  <a:pt x="0" y="0"/>
                </a:moveTo>
                <a:lnTo>
                  <a:pt x="3627810" y="0"/>
                </a:lnTo>
                <a:lnTo>
                  <a:pt x="3627810" y="1489670"/>
                </a:lnTo>
                <a:lnTo>
                  <a:pt x="0" y="1489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028700" y="6286361"/>
            <a:ext cx="5168940" cy="1363560"/>
            <a:chOff x="0" y="1460315"/>
            <a:chExt cx="6891920" cy="1818080"/>
          </a:xfrm>
        </p:grpSpPr>
        <p:sp>
          <p:nvSpPr>
            <p:cNvPr id="8" name="AutoShape 8"/>
            <p:cNvSpPr/>
            <p:nvPr/>
          </p:nvSpPr>
          <p:spPr>
            <a:xfrm>
              <a:off x="0" y="1542413"/>
              <a:ext cx="6891920" cy="1735982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1879" y="1460315"/>
              <a:ext cx="6596928" cy="1654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84"/>
                </a:lnSpc>
              </a:pPr>
              <a:r>
                <a:rPr lang="en-US" sz="7488" dirty="0">
                  <a:solidFill>
                    <a:srgbClr val="00617A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Welcome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7956314"/>
            <a:ext cx="13971705" cy="1301986"/>
            <a:chOff x="0" y="0"/>
            <a:chExt cx="18628939" cy="1735982"/>
          </a:xfrm>
        </p:grpSpPr>
        <p:sp>
          <p:nvSpPr>
            <p:cNvPr id="11" name="AutoShape 11"/>
            <p:cNvSpPr/>
            <p:nvPr/>
          </p:nvSpPr>
          <p:spPr>
            <a:xfrm>
              <a:off x="0" y="0"/>
              <a:ext cx="18628939" cy="1735982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37279" y="-30727"/>
              <a:ext cx="18170858" cy="1654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84"/>
                </a:lnSpc>
              </a:pPr>
              <a:r>
                <a:rPr lang="en-US" sz="7488" dirty="0">
                  <a:solidFill>
                    <a:srgbClr val="00617A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to the Youth STEMM Award!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1626" y="6110843"/>
            <a:ext cx="8164069" cy="983561"/>
            <a:chOff x="0" y="0"/>
            <a:chExt cx="10885425" cy="1311415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0885425" cy="1311415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8649" y="7373"/>
              <a:ext cx="10617755" cy="11918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60"/>
                </a:lnSpc>
              </a:pPr>
              <a:r>
                <a:rPr lang="en-US" sz="5400">
                  <a:solidFill>
                    <a:srgbClr val="00617A"/>
                  </a:solidFill>
                  <a:latin typeface="Museo Sans Rounded 1"/>
                  <a:ea typeface="Museo Sans Rounded 1"/>
                  <a:cs typeface="Museo Sans Rounded 1"/>
                  <a:sym typeface="Museo Sans Rounded 1"/>
                </a:rPr>
                <a:t>A skills award for 11-19's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1626" y="8567528"/>
            <a:ext cx="17455614" cy="1000027"/>
            <a:chOff x="0" y="0"/>
            <a:chExt cx="23274152" cy="1333369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23274152" cy="1333369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96446" y="7373"/>
              <a:ext cx="22701846" cy="1213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99"/>
                </a:lnSpc>
              </a:pPr>
              <a:r>
                <a:rPr lang="en-US" sz="5499">
                  <a:solidFill>
                    <a:srgbClr val="00617A"/>
                  </a:solidFill>
                  <a:latin typeface="Museo Sans Rounded 1"/>
                  <a:ea typeface="Museo Sans Rounded 1"/>
                  <a:cs typeface="Museo Sans Rounded 1"/>
                  <a:sym typeface="Museo Sans Rounded 1"/>
                </a:rPr>
                <a:t>and support applications to higher education &amp; jobs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459105" y="631770"/>
            <a:ext cx="5047297" cy="2072547"/>
          </a:xfrm>
          <a:custGeom>
            <a:avLst/>
            <a:gdLst/>
            <a:ahLst/>
            <a:cxnLst/>
            <a:rect l="l" t="t" r="r" b="b"/>
            <a:pathLst>
              <a:path w="5047297" h="2072547">
                <a:moveTo>
                  <a:pt x="0" y="0"/>
                </a:moveTo>
                <a:lnTo>
                  <a:pt x="5047297" y="0"/>
                </a:lnTo>
                <a:lnTo>
                  <a:pt x="5047297" y="2072546"/>
                </a:lnTo>
                <a:lnTo>
                  <a:pt x="0" y="20725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501626" y="7339185"/>
            <a:ext cx="13468004" cy="983562"/>
            <a:chOff x="0" y="0"/>
            <a:chExt cx="17957339" cy="1311416"/>
          </a:xfrm>
        </p:grpSpPr>
        <p:sp>
          <p:nvSpPr>
            <p:cNvPr id="10" name="AutoShape 10"/>
            <p:cNvSpPr/>
            <p:nvPr/>
          </p:nvSpPr>
          <p:spPr>
            <a:xfrm>
              <a:off x="0" y="0"/>
              <a:ext cx="17957339" cy="131141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8725" y="7373"/>
              <a:ext cx="17515772" cy="1191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59"/>
                </a:lnSpc>
              </a:pPr>
              <a:r>
                <a:rPr lang="en-US" sz="5399">
                  <a:solidFill>
                    <a:srgbClr val="00617A"/>
                  </a:solidFill>
                  <a:latin typeface="Museo Sans Rounded 1"/>
                  <a:ea typeface="Museo Sans Rounded 1"/>
                  <a:cs typeface="Museo Sans Rounded 1"/>
                  <a:sym typeface="Museo Sans Rounded 1"/>
                </a:rPr>
                <a:t>to develop and evidence skills in STEMM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30948" y="1192939"/>
            <a:ext cx="5246370" cy="524637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940" y="0"/>
                  </a:moveTo>
                  <a:lnTo>
                    <a:pt x="778860" y="0"/>
                  </a:lnTo>
                  <a:cubicBezTo>
                    <a:pt x="797604" y="0"/>
                    <a:pt x="812800" y="15196"/>
                    <a:pt x="812800" y="33940"/>
                  </a:cubicBezTo>
                  <a:lnTo>
                    <a:pt x="812800" y="778860"/>
                  </a:lnTo>
                  <a:cubicBezTo>
                    <a:pt x="812800" y="797604"/>
                    <a:pt x="797604" y="812800"/>
                    <a:pt x="778860" y="812800"/>
                  </a:cubicBezTo>
                  <a:lnTo>
                    <a:pt x="33940" y="812800"/>
                  </a:lnTo>
                  <a:cubicBezTo>
                    <a:pt x="15196" y="812800"/>
                    <a:pt x="0" y="797604"/>
                    <a:pt x="0" y="778860"/>
                  </a:cubicBezTo>
                  <a:lnTo>
                    <a:pt x="0" y="33940"/>
                  </a:lnTo>
                  <a:cubicBezTo>
                    <a:pt x="0" y="15196"/>
                    <a:pt x="15196" y="0"/>
                    <a:pt x="33940" y="0"/>
                  </a:cubicBezTo>
                  <a:close/>
                </a:path>
              </a:pathLst>
            </a:custGeom>
            <a:blipFill>
              <a:blip r:embed="rId4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 rot="10250819">
            <a:off x="14204880" y="-947307"/>
            <a:ext cx="6377361" cy="6305616"/>
          </a:xfrm>
          <a:custGeom>
            <a:avLst/>
            <a:gdLst/>
            <a:ahLst/>
            <a:cxnLst/>
            <a:rect l="l" t="t" r="r" b="b"/>
            <a:pathLst>
              <a:path w="6377361" h="6305616">
                <a:moveTo>
                  <a:pt x="0" y="0"/>
                </a:moveTo>
                <a:lnTo>
                  <a:pt x="6377361" y="0"/>
                </a:lnTo>
                <a:lnTo>
                  <a:pt x="6377361" y="6305616"/>
                </a:lnTo>
                <a:lnTo>
                  <a:pt x="0" y="6305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14741843" y="3977640"/>
            <a:ext cx="111442" cy="108585"/>
            <a:chOff x="0" y="0"/>
            <a:chExt cx="148590" cy="144780"/>
          </a:xfrm>
        </p:grpSpPr>
        <p:sp>
          <p:nvSpPr>
            <p:cNvPr id="16" name="Freeform 16"/>
            <p:cNvSpPr/>
            <p:nvPr/>
          </p:nvSpPr>
          <p:spPr>
            <a:xfrm>
              <a:off x="48487" y="49054"/>
              <a:ext cx="48033" cy="40785"/>
            </a:xfrm>
            <a:custGeom>
              <a:avLst/>
              <a:gdLst/>
              <a:ahLst/>
              <a:cxnLst/>
              <a:rect l="l" t="t" r="r" b="b"/>
              <a:pathLst>
                <a:path w="48033" h="40785">
                  <a:moveTo>
                    <a:pt x="48033" y="14446"/>
                  </a:moveTo>
                  <a:cubicBezTo>
                    <a:pt x="26443" y="48736"/>
                    <a:pt x="6123" y="42386"/>
                    <a:pt x="2313" y="34766"/>
                  </a:cubicBezTo>
                  <a:cubicBezTo>
                    <a:pt x="-2767" y="28416"/>
                    <a:pt x="1043" y="6826"/>
                    <a:pt x="8663" y="1746"/>
                  </a:cubicBezTo>
                  <a:cubicBezTo>
                    <a:pt x="15013" y="-3334"/>
                    <a:pt x="41683" y="4286"/>
                    <a:pt x="41683" y="4286"/>
                  </a:cubicBezTo>
                </a:path>
              </a:pathLst>
            </a:custGeom>
            <a:solidFill>
              <a:srgbClr val="0571D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722793" y="3957638"/>
            <a:ext cx="445770" cy="231458"/>
            <a:chOff x="0" y="0"/>
            <a:chExt cx="594360" cy="308610"/>
          </a:xfrm>
        </p:grpSpPr>
        <p:sp>
          <p:nvSpPr>
            <p:cNvPr id="18" name="Freeform 18"/>
            <p:cNvSpPr/>
            <p:nvPr/>
          </p:nvSpPr>
          <p:spPr>
            <a:xfrm>
              <a:off x="50800" y="50246"/>
              <a:ext cx="493922" cy="208856"/>
            </a:xfrm>
            <a:custGeom>
              <a:avLst/>
              <a:gdLst/>
              <a:ahLst/>
              <a:cxnLst/>
              <a:rect l="l" t="t" r="r" b="b"/>
              <a:pathLst>
                <a:path w="493922" h="208856">
                  <a:moveTo>
                    <a:pt x="49530" y="3094"/>
                  </a:moveTo>
                  <a:cubicBezTo>
                    <a:pt x="196850" y="8174"/>
                    <a:pt x="205740" y="24684"/>
                    <a:pt x="204470" y="33574"/>
                  </a:cubicBezTo>
                  <a:cubicBezTo>
                    <a:pt x="203200" y="41194"/>
                    <a:pt x="195580" y="46274"/>
                    <a:pt x="186690" y="50084"/>
                  </a:cubicBezTo>
                  <a:cubicBezTo>
                    <a:pt x="171450" y="58974"/>
                    <a:pt x="139700" y="62784"/>
                    <a:pt x="113030" y="67864"/>
                  </a:cubicBezTo>
                  <a:cubicBezTo>
                    <a:pt x="82550" y="71674"/>
                    <a:pt x="33020" y="84374"/>
                    <a:pt x="16510" y="76754"/>
                  </a:cubicBezTo>
                  <a:cubicBezTo>
                    <a:pt x="7620" y="72944"/>
                    <a:pt x="2540" y="65324"/>
                    <a:pt x="1270" y="58974"/>
                  </a:cubicBezTo>
                  <a:cubicBezTo>
                    <a:pt x="0" y="51354"/>
                    <a:pt x="3810" y="37384"/>
                    <a:pt x="12700" y="32304"/>
                  </a:cubicBezTo>
                  <a:cubicBezTo>
                    <a:pt x="27940" y="20874"/>
                    <a:pt x="90170" y="24684"/>
                    <a:pt x="110490" y="29764"/>
                  </a:cubicBezTo>
                  <a:cubicBezTo>
                    <a:pt x="119380" y="32304"/>
                    <a:pt x="127000" y="34844"/>
                    <a:pt x="130810" y="41194"/>
                  </a:cubicBezTo>
                  <a:cubicBezTo>
                    <a:pt x="134620" y="47544"/>
                    <a:pt x="135890" y="62784"/>
                    <a:pt x="130810" y="70404"/>
                  </a:cubicBezTo>
                  <a:cubicBezTo>
                    <a:pt x="123190" y="79294"/>
                    <a:pt x="83820" y="90724"/>
                    <a:pt x="80010" y="85644"/>
                  </a:cubicBezTo>
                  <a:cubicBezTo>
                    <a:pt x="76200" y="83104"/>
                    <a:pt x="80010" y="64054"/>
                    <a:pt x="88900" y="60244"/>
                  </a:cubicBezTo>
                  <a:cubicBezTo>
                    <a:pt x="110490" y="48814"/>
                    <a:pt x="246380" y="85644"/>
                    <a:pt x="257810" y="108504"/>
                  </a:cubicBezTo>
                  <a:cubicBezTo>
                    <a:pt x="262890" y="117394"/>
                    <a:pt x="256540" y="132634"/>
                    <a:pt x="247650" y="140254"/>
                  </a:cubicBezTo>
                  <a:cubicBezTo>
                    <a:pt x="233680" y="152954"/>
                    <a:pt x="182880" y="160574"/>
                    <a:pt x="163830" y="156764"/>
                  </a:cubicBezTo>
                  <a:cubicBezTo>
                    <a:pt x="152400" y="155494"/>
                    <a:pt x="142240" y="149144"/>
                    <a:pt x="139700" y="141524"/>
                  </a:cubicBezTo>
                  <a:cubicBezTo>
                    <a:pt x="135890" y="135174"/>
                    <a:pt x="137160" y="119934"/>
                    <a:pt x="144780" y="113584"/>
                  </a:cubicBezTo>
                  <a:cubicBezTo>
                    <a:pt x="157480" y="102154"/>
                    <a:pt x="212090" y="93264"/>
                    <a:pt x="228600" y="100884"/>
                  </a:cubicBezTo>
                  <a:cubicBezTo>
                    <a:pt x="237490" y="105964"/>
                    <a:pt x="245110" y="121204"/>
                    <a:pt x="243840" y="130094"/>
                  </a:cubicBezTo>
                  <a:cubicBezTo>
                    <a:pt x="242570" y="137714"/>
                    <a:pt x="234950" y="145334"/>
                    <a:pt x="223520" y="149144"/>
                  </a:cubicBezTo>
                  <a:cubicBezTo>
                    <a:pt x="199390" y="159304"/>
                    <a:pt x="120650" y="161844"/>
                    <a:pt x="100330" y="150414"/>
                  </a:cubicBezTo>
                  <a:cubicBezTo>
                    <a:pt x="90170" y="145334"/>
                    <a:pt x="85090" y="133904"/>
                    <a:pt x="85090" y="126284"/>
                  </a:cubicBezTo>
                  <a:cubicBezTo>
                    <a:pt x="85090" y="118664"/>
                    <a:pt x="92710" y="108504"/>
                    <a:pt x="102870" y="103424"/>
                  </a:cubicBezTo>
                  <a:cubicBezTo>
                    <a:pt x="128270" y="93264"/>
                    <a:pt x="228600" y="108504"/>
                    <a:pt x="252730" y="119934"/>
                  </a:cubicBezTo>
                  <a:cubicBezTo>
                    <a:pt x="261620" y="123744"/>
                    <a:pt x="267970" y="128824"/>
                    <a:pt x="269240" y="136444"/>
                  </a:cubicBezTo>
                  <a:cubicBezTo>
                    <a:pt x="270510" y="145334"/>
                    <a:pt x="262890" y="161844"/>
                    <a:pt x="250190" y="169464"/>
                  </a:cubicBezTo>
                  <a:cubicBezTo>
                    <a:pt x="226060" y="183434"/>
                    <a:pt x="133350" y="183434"/>
                    <a:pt x="109220" y="170734"/>
                  </a:cubicBezTo>
                  <a:cubicBezTo>
                    <a:pt x="97790" y="164384"/>
                    <a:pt x="90170" y="151684"/>
                    <a:pt x="90170" y="142794"/>
                  </a:cubicBezTo>
                  <a:cubicBezTo>
                    <a:pt x="91440" y="135174"/>
                    <a:pt x="102870" y="125014"/>
                    <a:pt x="115570" y="121204"/>
                  </a:cubicBezTo>
                  <a:cubicBezTo>
                    <a:pt x="139700" y="112314"/>
                    <a:pt x="194310" y="128824"/>
                    <a:pt x="236220" y="127554"/>
                  </a:cubicBezTo>
                  <a:cubicBezTo>
                    <a:pt x="281940" y="127554"/>
                    <a:pt x="356870" y="103424"/>
                    <a:pt x="381000" y="113584"/>
                  </a:cubicBezTo>
                  <a:cubicBezTo>
                    <a:pt x="391160" y="118664"/>
                    <a:pt x="398780" y="127554"/>
                    <a:pt x="398780" y="136444"/>
                  </a:cubicBezTo>
                  <a:cubicBezTo>
                    <a:pt x="400050" y="144064"/>
                    <a:pt x="393700" y="155494"/>
                    <a:pt x="384810" y="160574"/>
                  </a:cubicBezTo>
                  <a:cubicBezTo>
                    <a:pt x="368300" y="172004"/>
                    <a:pt x="306070" y="179624"/>
                    <a:pt x="290830" y="170734"/>
                  </a:cubicBezTo>
                  <a:cubicBezTo>
                    <a:pt x="281940" y="165654"/>
                    <a:pt x="275590" y="150414"/>
                    <a:pt x="279400" y="142794"/>
                  </a:cubicBezTo>
                  <a:cubicBezTo>
                    <a:pt x="290830" y="125014"/>
                    <a:pt x="434340" y="122474"/>
                    <a:pt x="467360" y="131364"/>
                  </a:cubicBezTo>
                  <a:cubicBezTo>
                    <a:pt x="481330" y="135174"/>
                    <a:pt x="490220" y="140254"/>
                    <a:pt x="492760" y="147874"/>
                  </a:cubicBezTo>
                  <a:cubicBezTo>
                    <a:pt x="496570" y="155494"/>
                    <a:pt x="490220" y="170734"/>
                    <a:pt x="485140" y="178354"/>
                  </a:cubicBezTo>
                  <a:cubicBezTo>
                    <a:pt x="478790" y="184704"/>
                    <a:pt x="469900" y="187244"/>
                    <a:pt x="458470" y="189784"/>
                  </a:cubicBezTo>
                  <a:cubicBezTo>
                    <a:pt x="436880" y="194864"/>
                    <a:pt x="403860" y="194864"/>
                    <a:pt x="367030" y="192324"/>
                  </a:cubicBezTo>
                  <a:cubicBezTo>
                    <a:pt x="311150" y="189784"/>
                    <a:pt x="189230" y="183434"/>
                    <a:pt x="158750" y="165654"/>
                  </a:cubicBezTo>
                  <a:cubicBezTo>
                    <a:pt x="147320" y="159304"/>
                    <a:pt x="140970" y="150414"/>
                    <a:pt x="139700" y="142794"/>
                  </a:cubicBezTo>
                  <a:cubicBezTo>
                    <a:pt x="139700" y="133904"/>
                    <a:pt x="149860" y="119934"/>
                    <a:pt x="161290" y="116124"/>
                  </a:cubicBezTo>
                  <a:cubicBezTo>
                    <a:pt x="182880" y="108504"/>
                    <a:pt x="234950" y="138984"/>
                    <a:pt x="275590" y="144064"/>
                  </a:cubicBezTo>
                  <a:cubicBezTo>
                    <a:pt x="323850" y="150414"/>
                    <a:pt x="405130" y="133904"/>
                    <a:pt x="430530" y="149144"/>
                  </a:cubicBezTo>
                  <a:cubicBezTo>
                    <a:pt x="441960" y="156764"/>
                    <a:pt x="449580" y="174544"/>
                    <a:pt x="448310" y="182164"/>
                  </a:cubicBezTo>
                  <a:cubicBezTo>
                    <a:pt x="445770" y="189784"/>
                    <a:pt x="435610" y="194864"/>
                    <a:pt x="424180" y="198674"/>
                  </a:cubicBezTo>
                  <a:cubicBezTo>
                    <a:pt x="394970" y="207564"/>
                    <a:pt x="314960" y="191054"/>
                    <a:pt x="264160" y="193594"/>
                  </a:cubicBezTo>
                  <a:cubicBezTo>
                    <a:pt x="217170" y="194864"/>
                    <a:pt x="157480" y="213914"/>
                    <a:pt x="132080" y="207564"/>
                  </a:cubicBezTo>
                  <a:cubicBezTo>
                    <a:pt x="119380" y="203754"/>
                    <a:pt x="109220" y="197404"/>
                    <a:pt x="106680" y="188514"/>
                  </a:cubicBezTo>
                  <a:cubicBezTo>
                    <a:pt x="104140" y="180894"/>
                    <a:pt x="110490" y="164384"/>
                    <a:pt x="116840" y="160574"/>
                  </a:cubicBezTo>
                  <a:cubicBezTo>
                    <a:pt x="124460" y="156764"/>
                    <a:pt x="147320" y="161844"/>
                    <a:pt x="153670" y="169464"/>
                  </a:cubicBezTo>
                  <a:cubicBezTo>
                    <a:pt x="157480" y="174544"/>
                    <a:pt x="157480" y="187244"/>
                    <a:pt x="153670" y="192324"/>
                  </a:cubicBezTo>
                  <a:cubicBezTo>
                    <a:pt x="151130" y="198674"/>
                    <a:pt x="140970" y="206294"/>
                    <a:pt x="134620" y="206294"/>
                  </a:cubicBezTo>
                  <a:cubicBezTo>
                    <a:pt x="127000" y="207564"/>
                    <a:pt x="110490" y="198674"/>
                    <a:pt x="107950" y="192324"/>
                  </a:cubicBezTo>
                  <a:cubicBezTo>
                    <a:pt x="105410" y="183434"/>
                    <a:pt x="110490" y="165654"/>
                    <a:pt x="121920" y="158034"/>
                  </a:cubicBezTo>
                  <a:cubicBezTo>
                    <a:pt x="143510" y="141524"/>
                    <a:pt x="212090" y="144064"/>
                    <a:pt x="260350" y="142794"/>
                  </a:cubicBezTo>
                  <a:cubicBezTo>
                    <a:pt x="313690" y="140254"/>
                    <a:pt x="403860" y="132634"/>
                    <a:pt x="430530" y="149144"/>
                  </a:cubicBezTo>
                  <a:cubicBezTo>
                    <a:pt x="443230" y="156764"/>
                    <a:pt x="449580" y="174544"/>
                    <a:pt x="448310" y="182164"/>
                  </a:cubicBezTo>
                  <a:cubicBezTo>
                    <a:pt x="447040" y="189784"/>
                    <a:pt x="430530" y="198674"/>
                    <a:pt x="430530" y="198674"/>
                  </a:cubicBezTo>
                  <a:cubicBezTo>
                    <a:pt x="429260" y="197404"/>
                    <a:pt x="448310" y="179624"/>
                    <a:pt x="447040" y="178354"/>
                  </a:cubicBezTo>
                  <a:cubicBezTo>
                    <a:pt x="445770" y="175814"/>
                    <a:pt x="416560" y="197404"/>
                    <a:pt x="402590" y="201214"/>
                  </a:cubicBezTo>
                  <a:cubicBezTo>
                    <a:pt x="388620" y="203754"/>
                    <a:pt x="379730" y="201214"/>
                    <a:pt x="361950" y="199944"/>
                  </a:cubicBezTo>
                  <a:cubicBezTo>
                    <a:pt x="326390" y="197404"/>
                    <a:pt x="234950" y="189784"/>
                    <a:pt x="195580" y="178354"/>
                  </a:cubicBezTo>
                  <a:cubicBezTo>
                    <a:pt x="172720" y="172004"/>
                    <a:pt x="151130" y="165654"/>
                    <a:pt x="143510" y="154224"/>
                  </a:cubicBezTo>
                  <a:cubicBezTo>
                    <a:pt x="139700" y="147874"/>
                    <a:pt x="139700" y="137714"/>
                    <a:pt x="142240" y="131364"/>
                  </a:cubicBezTo>
                  <a:cubicBezTo>
                    <a:pt x="144780" y="125014"/>
                    <a:pt x="149860" y="119934"/>
                    <a:pt x="161290" y="116124"/>
                  </a:cubicBezTo>
                  <a:cubicBezTo>
                    <a:pt x="191770" y="107234"/>
                    <a:pt x="313690" y="138984"/>
                    <a:pt x="369570" y="141524"/>
                  </a:cubicBezTo>
                  <a:cubicBezTo>
                    <a:pt x="406400" y="142794"/>
                    <a:pt x="454660" y="127554"/>
                    <a:pt x="462280" y="138984"/>
                  </a:cubicBezTo>
                  <a:cubicBezTo>
                    <a:pt x="468630" y="146604"/>
                    <a:pt x="457200" y="173274"/>
                    <a:pt x="444500" y="183434"/>
                  </a:cubicBezTo>
                  <a:cubicBezTo>
                    <a:pt x="425450" y="197404"/>
                    <a:pt x="372110" y="196134"/>
                    <a:pt x="342900" y="197404"/>
                  </a:cubicBezTo>
                  <a:cubicBezTo>
                    <a:pt x="321310" y="198674"/>
                    <a:pt x="302260" y="198674"/>
                    <a:pt x="284480" y="194864"/>
                  </a:cubicBezTo>
                  <a:cubicBezTo>
                    <a:pt x="267970" y="189784"/>
                    <a:pt x="243840" y="183434"/>
                    <a:pt x="240030" y="172004"/>
                  </a:cubicBezTo>
                  <a:cubicBezTo>
                    <a:pt x="234950" y="161844"/>
                    <a:pt x="240030" y="140254"/>
                    <a:pt x="251460" y="131364"/>
                  </a:cubicBezTo>
                  <a:cubicBezTo>
                    <a:pt x="270510" y="113584"/>
                    <a:pt x="350520" y="103424"/>
                    <a:pt x="374650" y="112314"/>
                  </a:cubicBezTo>
                  <a:cubicBezTo>
                    <a:pt x="388620" y="117394"/>
                    <a:pt x="400050" y="132634"/>
                    <a:pt x="398780" y="141524"/>
                  </a:cubicBezTo>
                  <a:cubicBezTo>
                    <a:pt x="397510" y="151684"/>
                    <a:pt x="382270" y="161844"/>
                    <a:pt x="365760" y="168194"/>
                  </a:cubicBezTo>
                  <a:cubicBezTo>
                    <a:pt x="337820" y="178354"/>
                    <a:pt x="279400" y="178354"/>
                    <a:pt x="236220" y="178354"/>
                  </a:cubicBezTo>
                  <a:cubicBezTo>
                    <a:pt x="194310" y="179624"/>
                    <a:pt x="132080" y="182164"/>
                    <a:pt x="109220" y="170734"/>
                  </a:cubicBezTo>
                  <a:cubicBezTo>
                    <a:pt x="99060" y="165654"/>
                    <a:pt x="91440" y="156764"/>
                    <a:pt x="90170" y="149144"/>
                  </a:cubicBezTo>
                  <a:cubicBezTo>
                    <a:pt x="90170" y="140254"/>
                    <a:pt x="97790" y="127554"/>
                    <a:pt x="109220" y="121204"/>
                  </a:cubicBezTo>
                  <a:cubicBezTo>
                    <a:pt x="133350" y="108504"/>
                    <a:pt x="220980" y="109774"/>
                    <a:pt x="246380" y="118664"/>
                  </a:cubicBezTo>
                  <a:cubicBezTo>
                    <a:pt x="257810" y="122474"/>
                    <a:pt x="267970" y="128824"/>
                    <a:pt x="269240" y="136444"/>
                  </a:cubicBezTo>
                  <a:cubicBezTo>
                    <a:pt x="271780" y="145334"/>
                    <a:pt x="262890" y="163114"/>
                    <a:pt x="250190" y="169464"/>
                  </a:cubicBezTo>
                  <a:cubicBezTo>
                    <a:pt x="224790" y="182164"/>
                    <a:pt x="123190" y="165654"/>
                    <a:pt x="100330" y="150414"/>
                  </a:cubicBezTo>
                  <a:cubicBezTo>
                    <a:pt x="90170" y="144064"/>
                    <a:pt x="85090" y="133904"/>
                    <a:pt x="85090" y="126284"/>
                  </a:cubicBezTo>
                  <a:cubicBezTo>
                    <a:pt x="86360" y="117394"/>
                    <a:pt x="93980" y="107234"/>
                    <a:pt x="104140" y="102154"/>
                  </a:cubicBezTo>
                  <a:cubicBezTo>
                    <a:pt x="128270" y="91994"/>
                    <a:pt x="224790" y="90724"/>
                    <a:pt x="238760" y="107234"/>
                  </a:cubicBezTo>
                  <a:cubicBezTo>
                    <a:pt x="245110" y="116124"/>
                    <a:pt x="242570" y="136444"/>
                    <a:pt x="234950" y="145334"/>
                  </a:cubicBezTo>
                  <a:cubicBezTo>
                    <a:pt x="223520" y="156764"/>
                    <a:pt x="181610" y="161844"/>
                    <a:pt x="163830" y="156764"/>
                  </a:cubicBezTo>
                  <a:cubicBezTo>
                    <a:pt x="152400" y="154224"/>
                    <a:pt x="139700" y="144064"/>
                    <a:pt x="137160" y="136444"/>
                  </a:cubicBezTo>
                  <a:cubicBezTo>
                    <a:pt x="135890" y="128824"/>
                    <a:pt x="140970" y="116124"/>
                    <a:pt x="149860" y="109774"/>
                  </a:cubicBezTo>
                  <a:cubicBezTo>
                    <a:pt x="165100" y="98344"/>
                    <a:pt x="220980" y="89454"/>
                    <a:pt x="240030" y="93264"/>
                  </a:cubicBezTo>
                  <a:cubicBezTo>
                    <a:pt x="248920" y="95804"/>
                    <a:pt x="255270" y="102154"/>
                    <a:pt x="257810" y="108504"/>
                  </a:cubicBezTo>
                  <a:cubicBezTo>
                    <a:pt x="261620" y="114854"/>
                    <a:pt x="260350" y="126284"/>
                    <a:pt x="256540" y="131364"/>
                  </a:cubicBezTo>
                  <a:cubicBezTo>
                    <a:pt x="252730" y="137714"/>
                    <a:pt x="247650" y="142794"/>
                    <a:pt x="236220" y="144064"/>
                  </a:cubicBezTo>
                  <a:cubicBezTo>
                    <a:pt x="208280" y="147874"/>
                    <a:pt x="99060" y="123744"/>
                    <a:pt x="69850" y="103424"/>
                  </a:cubicBezTo>
                  <a:cubicBezTo>
                    <a:pt x="54610" y="93264"/>
                    <a:pt x="44450" y="78024"/>
                    <a:pt x="43180" y="66594"/>
                  </a:cubicBezTo>
                  <a:cubicBezTo>
                    <a:pt x="43180" y="57704"/>
                    <a:pt x="48260" y="47544"/>
                    <a:pt x="57150" y="41194"/>
                  </a:cubicBezTo>
                  <a:cubicBezTo>
                    <a:pt x="67310" y="32304"/>
                    <a:pt x="96520" y="27224"/>
                    <a:pt x="110490" y="29764"/>
                  </a:cubicBezTo>
                  <a:cubicBezTo>
                    <a:pt x="119380" y="32304"/>
                    <a:pt x="130810" y="38654"/>
                    <a:pt x="133350" y="46274"/>
                  </a:cubicBezTo>
                  <a:cubicBezTo>
                    <a:pt x="135890" y="55164"/>
                    <a:pt x="130810" y="71674"/>
                    <a:pt x="120650" y="78024"/>
                  </a:cubicBezTo>
                  <a:cubicBezTo>
                    <a:pt x="104140" y="89454"/>
                    <a:pt x="34290" y="86914"/>
                    <a:pt x="16510" y="76754"/>
                  </a:cubicBezTo>
                  <a:cubicBezTo>
                    <a:pt x="6350" y="71674"/>
                    <a:pt x="0" y="60244"/>
                    <a:pt x="0" y="52624"/>
                  </a:cubicBezTo>
                  <a:cubicBezTo>
                    <a:pt x="1270" y="45004"/>
                    <a:pt x="7620" y="36114"/>
                    <a:pt x="17780" y="29764"/>
                  </a:cubicBezTo>
                  <a:cubicBezTo>
                    <a:pt x="43180" y="13254"/>
                    <a:pt x="149860" y="-3256"/>
                    <a:pt x="179070" y="554"/>
                  </a:cubicBezTo>
                  <a:cubicBezTo>
                    <a:pt x="189230" y="1824"/>
                    <a:pt x="195580" y="5634"/>
                    <a:pt x="200660" y="10714"/>
                  </a:cubicBezTo>
                  <a:cubicBezTo>
                    <a:pt x="204470" y="15794"/>
                    <a:pt x="207010" y="27224"/>
                    <a:pt x="204470" y="33574"/>
                  </a:cubicBezTo>
                  <a:cubicBezTo>
                    <a:pt x="200660" y="41194"/>
                    <a:pt x="193040" y="47544"/>
                    <a:pt x="181610" y="51354"/>
                  </a:cubicBezTo>
                  <a:cubicBezTo>
                    <a:pt x="154940" y="60244"/>
                    <a:pt x="67310" y="65324"/>
                    <a:pt x="44450" y="53894"/>
                  </a:cubicBezTo>
                  <a:cubicBezTo>
                    <a:pt x="31750" y="47544"/>
                    <a:pt x="24130" y="33574"/>
                    <a:pt x="24130" y="25954"/>
                  </a:cubicBezTo>
                  <a:cubicBezTo>
                    <a:pt x="25400" y="17064"/>
                    <a:pt x="49530" y="3094"/>
                    <a:pt x="49530" y="3094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996160" y="4147185"/>
            <a:ext cx="149542" cy="125730"/>
            <a:chOff x="0" y="0"/>
            <a:chExt cx="199390" cy="167640"/>
          </a:xfrm>
        </p:grpSpPr>
        <p:sp>
          <p:nvSpPr>
            <p:cNvPr id="20" name="Freeform 20"/>
            <p:cNvSpPr/>
            <p:nvPr/>
          </p:nvSpPr>
          <p:spPr>
            <a:xfrm>
              <a:off x="48200" y="50800"/>
              <a:ext cx="100390" cy="66162"/>
            </a:xfrm>
            <a:custGeom>
              <a:avLst/>
              <a:gdLst/>
              <a:ahLst/>
              <a:cxnLst/>
              <a:rect l="l" t="t" r="r" b="b"/>
              <a:pathLst>
                <a:path w="100390" h="66162">
                  <a:moveTo>
                    <a:pt x="29270" y="0"/>
                  </a:moveTo>
                  <a:cubicBezTo>
                    <a:pt x="101660" y="34290"/>
                    <a:pt x="101660" y="44450"/>
                    <a:pt x="97850" y="50800"/>
                  </a:cubicBezTo>
                  <a:cubicBezTo>
                    <a:pt x="94040" y="58420"/>
                    <a:pt x="78800" y="67310"/>
                    <a:pt x="71180" y="66040"/>
                  </a:cubicBezTo>
                  <a:cubicBezTo>
                    <a:pt x="62290" y="63500"/>
                    <a:pt x="48320" y="43180"/>
                    <a:pt x="49590" y="35560"/>
                  </a:cubicBezTo>
                  <a:cubicBezTo>
                    <a:pt x="52130" y="26670"/>
                    <a:pt x="72450" y="13970"/>
                    <a:pt x="81340" y="16510"/>
                  </a:cubicBezTo>
                  <a:cubicBezTo>
                    <a:pt x="88960" y="17780"/>
                    <a:pt x="100390" y="31750"/>
                    <a:pt x="100390" y="40640"/>
                  </a:cubicBezTo>
                  <a:cubicBezTo>
                    <a:pt x="100390" y="48260"/>
                    <a:pt x="91500" y="62230"/>
                    <a:pt x="81340" y="64770"/>
                  </a:cubicBezTo>
                  <a:cubicBezTo>
                    <a:pt x="66100" y="69850"/>
                    <a:pt x="15300" y="53340"/>
                    <a:pt x="5140" y="40640"/>
                  </a:cubicBezTo>
                  <a:cubicBezTo>
                    <a:pt x="-1210" y="33020"/>
                    <a:pt x="-1210" y="19050"/>
                    <a:pt x="2600" y="11430"/>
                  </a:cubicBezTo>
                  <a:cubicBezTo>
                    <a:pt x="7680" y="5080"/>
                    <a:pt x="29270" y="0"/>
                    <a:pt x="29270" y="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969490" y="4134803"/>
            <a:ext cx="121920" cy="121920"/>
            <a:chOff x="0" y="0"/>
            <a:chExt cx="162560" cy="162560"/>
          </a:xfrm>
        </p:grpSpPr>
        <p:sp>
          <p:nvSpPr>
            <p:cNvPr id="22" name="Freeform 22"/>
            <p:cNvSpPr/>
            <p:nvPr/>
          </p:nvSpPr>
          <p:spPr>
            <a:xfrm>
              <a:off x="49479" y="49010"/>
              <a:ext cx="61011" cy="62750"/>
            </a:xfrm>
            <a:custGeom>
              <a:avLst/>
              <a:gdLst/>
              <a:ahLst/>
              <a:cxnLst/>
              <a:rect l="l" t="t" r="r" b="b"/>
              <a:pathLst>
                <a:path w="61011" h="62750">
                  <a:moveTo>
                    <a:pt x="43231" y="55130"/>
                  </a:moveTo>
                  <a:cubicBezTo>
                    <a:pt x="12751" y="60210"/>
                    <a:pt x="3861" y="53860"/>
                    <a:pt x="1321" y="47510"/>
                  </a:cubicBezTo>
                  <a:cubicBezTo>
                    <a:pt x="-1219" y="41160"/>
                    <a:pt x="51" y="29730"/>
                    <a:pt x="3861" y="23380"/>
                  </a:cubicBezTo>
                  <a:cubicBezTo>
                    <a:pt x="7671" y="17030"/>
                    <a:pt x="16561" y="11950"/>
                    <a:pt x="24181" y="11950"/>
                  </a:cubicBezTo>
                  <a:cubicBezTo>
                    <a:pt x="30531" y="11950"/>
                    <a:pt x="41961" y="15760"/>
                    <a:pt x="45771" y="22110"/>
                  </a:cubicBezTo>
                  <a:cubicBezTo>
                    <a:pt x="49581" y="29730"/>
                    <a:pt x="49581" y="46240"/>
                    <a:pt x="44501" y="52590"/>
                  </a:cubicBezTo>
                  <a:cubicBezTo>
                    <a:pt x="40691" y="58940"/>
                    <a:pt x="29261" y="62750"/>
                    <a:pt x="22911" y="62750"/>
                  </a:cubicBezTo>
                  <a:cubicBezTo>
                    <a:pt x="15291" y="61480"/>
                    <a:pt x="5131" y="56400"/>
                    <a:pt x="2591" y="50050"/>
                  </a:cubicBezTo>
                  <a:cubicBezTo>
                    <a:pt x="-1219" y="39890"/>
                    <a:pt x="5131" y="15760"/>
                    <a:pt x="14021" y="6870"/>
                  </a:cubicBezTo>
                  <a:cubicBezTo>
                    <a:pt x="21641" y="520"/>
                    <a:pt x="38151" y="-2020"/>
                    <a:pt x="45771" y="1790"/>
                  </a:cubicBezTo>
                  <a:cubicBezTo>
                    <a:pt x="54661" y="5600"/>
                    <a:pt x="61011" y="36080"/>
                    <a:pt x="61011" y="3608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180945" y="4016692"/>
            <a:ext cx="128588" cy="115252"/>
            <a:chOff x="0" y="0"/>
            <a:chExt cx="171450" cy="153670"/>
          </a:xfrm>
        </p:grpSpPr>
        <p:sp>
          <p:nvSpPr>
            <p:cNvPr id="24" name="Freeform 24"/>
            <p:cNvSpPr/>
            <p:nvPr/>
          </p:nvSpPr>
          <p:spPr>
            <a:xfrm>
              <a:off x="50712" y="50800"/>
              <a:ext cx="68914" cy="53340"/>
            </a:xfrm>
            <a:custGeom>
              <a:avLst/>
              <a:gdLst/>
              <a:ahLst/>
              <a:cxnLst/>
              <a:rect l="l" t="t" r="r" b="b"/>
              <a:pathLst>
                <a:path w="68914" h="53340">
                  <a:moveTo>
                    <a:pt x="29298" y="0"/>
                  </a:moveTo>
                  <a:cubicBezTo>
                    <a:pt x="71208" y="33020"/>
                    <a:pt x="61048" y="46990"/>
                    <a:pt x="53428" y="50800"/>
                  </a:cubicBezTo>
                  <a:cubicBezTo>
                    <a:pt x="47078" y="54610"/>
                    <a:pt x="35648" y="52070"/>
                    <a:pt x="29298" y="48260"/>
                  </a:cubicBezTo>
                  <a:cubicBezTo>
                    <a:pt x="24218" y="44450"/>
                    <a:pt x="19138" y="34290"/>
                    <a:pt x="19138" y="27940"/>
                  </a:cubicBezTo>
                  <a:cubicBezTo>
                    <a:pt x="19138" y="20320"/>
                    <a:pt x="24218" y="10160"/>
                    <a:pt x="29298" y="6350"/>
                  </a:cubicBezTo>
                  <a:cubicBezTo>
                    <a:pt x="36918" y="2540"/>
                    <a:pt x="53428" y="3810"/>
                    <a:pt x="61048" y="7620"/>
                  </a:cubicBezTo>
                  <a:cubicBezTo>
                    <a:pt x="66128" y="12700"/>
                    <a:pt x="69938" y="22860"/>
                    <a:pt x="68668" y="30480"/>
                  </a:cubicBezTo>
                  <a:cubicBezTo>
                    <a:pt x="68668" y="36830"/>
                    <a:pt x="62318" y="46990"/>
                    <a:pt x="55968" y="49530"/>
                  </a:cubicBezTo>
                  <a:cubicBezTo>
                    <a:pt x="47078" y="54610"/>
                    <a:pt x="30568" y="54610"/>
                    <a:pt x="21678" y="49530"/>
                  </a:cubicBezTo>
                  <a:cubicBezTo>
                    <a:pt x="11518" y="44450"/>
                    <a:pt x="-1182" y="31750"/>
                    <a:pt x="88" y="22860"/>
                  </a:cubicBezTo>
                  <a:cubicBezTo>
                    <a:pt x="1358" y="15240"/>
                    <a:pt x="29298" y="0"/>
                    <a:pt x="29298" y="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211425" y="4024312"/>
            <a:ext cx="111442" cy="108585"/>
            <a:chOff x="0" y="0"/>
            <a:chExt cx="148590" cy="144780"/>
          </a:xfrm>
        </p:grpSpPr>
        <p:sp>
          <p:nvSpPr>
            <p:cNvPr id="26" name="Freeform 26"/>
            <p:cNvSpPr/>
            <p:nvPr/>
          </p:nvSpPr>
          <p:spPr>
            <a:xfrm>
              <a:off x="49280" y="49054"/>
              <a:ext cx="47240" cy="40785"/>
            </a:xfrm>
            <a:custGeom>
              <a:avLst/>
              <a:gdLst/>
              <a:ahLst/>
              <a:cxnLst/>
              <a:rect l="l" t="t" r="r" b="b"/>
              <a:pathLst>
                <a:path w="47240" h="40785">
                  <a:moveTo>
                    <a:pt x="47240" y="14446"/>
                  </a:moveTo>
                  <a:cubicBezTo>
                    <a:pt x="25650" y="48736"/>
                    <a:pt x="6600" y="42386"/>
                    <a:pt x="1520" y="34766"/>
                  </a:cubicBezTo>
                  <a:cubicBezTo>
                    <a:pt x="-2290" y="28416"/>
                    <a:pt x="1520" y="6826"/>
                    <a:pt x="7870" y="1746"/>
                  </a:cubicBezTo>
                  <a:cubicBezTo>
                    <a:pt x="14220" y="-3334"/>
                    <a:pt x="40890" y="4286"/>
                    <a:pt x="40890" y="4286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343823" y="4055745"/>
            <a:ext cx="168592" cy="138112"/>
            <a:chOff x="0" y="0"/>
            <a:chExt cx="224790" cy="184150"/>
          </a:xfrm>
        </p:grpSpPr>
        <p:sp>
          <p:nvSpPr>
            <p:cNvPr id="28" name="Freeform 28"/>
            <p:cNvSpPr/>
            <p:nvPr/>
          </p:nvSpPr>
          <p:spPr>
            <a:xfrm>
              <a:off x="50607" y="48683"/>
              <a:ext cx="122252" cy="84667"/>
            </a:xfrm>
            <a:custGeom>
              <a:avLst/>
              <a:gdLst/>
              <a:ahLst/>
              <a:cxnLst/>
              <a:rect l="l" t="t" r="r" b="b"/>
              <a:pathLst>
                <a:path w="122252" h="84667">
                  <a:moveTo>
                    <a:pt x="48453" y="12277"/>
                  </a:moveTo>
                  <a:cubicBezTo>
                    <a:pt x="110683" y="5927"/>
                    <a:pt x="122113" y="18627"/>
                    <a:pt x="122113" y="27517"/>
                  </a:cubicBezTo>
                  <a:cubicBezTo>
                    <a:pt x="123383" y="35137"/>
                    <a:pt x="115763" y="45297"/>
                    <a:pt x="106873" y="51647"/>
                  </a:cubicBezTo>
                  <a:cubicBezTo>
                    <a:pt x="90363" y="61807"/>
                    <a:pt x="37023" y="69427"/>
                    <a:pt x="20513" y="63077"/>
                  </a:cubicBezTo>
                  <a:cubicBezTo>
                    <a:pt x="9083" y="59267"/>
                    <a:pt x="1463" y="50377"/>
                    <a:pt x="193" y="41487"/>
                  </a:cubicBezTo>
                  <a:cubicBezTo>
                    <a:pt x="-1077" y="33867"/>
                    <a:pt x="4003" y="21167"/>
                    <a:pt x="12893" y="16087"/>
                  </a:cubicBezTo>
                  <a:cubicBezTo>
                    <a:pt x="28133" y="8467"/>
                    <a:pt x="76393" y="14817"/>
                    <a:pt x="91633" y="21167"/>
                  </a:cubicBezTo>
                  <a:cubicBezTo>
                    <a:pt x="100523" y="24977"/>
                    <a:pt x="108143" y="30057"/>
                    <a:pt x="109413" y="37677"/>
                  </a:cubicBezTo>
                  <a:cubicBezTo>
                    <a:pt x="111953" y="45297"/>
                    <a:pt x="105603" y="60537"/>
                    <a:pt x="97983" y="68157"/>
                  </a:cubicBezTo>
                  <a:cubicBezTo>
                    <a:pt x="86553" y="79587"/>
                    <a:pt x="52263" y="87207"/>
                    <a:pt x="38293" y="83397"/>
                  </a:cubicBezTo>
                  <a:cubicBezTo>
                    <a:pt x="28133" y="82127"/>
                    <a:pt x="16703" y="74507"/>
                    <a:pt x="14163" y="66887"/>
                  </a:cubicBezTo>
                  <a:cubicBezTo>
                    <a:pt x="12893" y="59267"/>
                    <a:pt x="16703" y="42757"/>
                    <a:pt x="23053" y="38947"/>
                  </a:cubicBezTo>
                  <a:cubicBezTo>
                    <a:pt x="30673" y="33867"/>
                    <a:pt x="57343" y="41487"/>
                    <a:pt x="62423" y="47837"/>
                  </a:cubicBezTo>
                  <a:cubicBezTo>
                    <a:pt x="66233" y="54187"/>
                    <a:pt x="63693" y="65617"/>
                    <a:pt x="59883" y="71967"/>
                  </a:cubicBezTo>
                  <a:cubicBezTo>
                    <a:pt x="57343" y="78317"/>
                    <a:pt x="47183" y="84667"/>
                    <a:pt x="39563" y="84667"/>
                  </a:cubicBezTo>
                  <a:cubicBezTo>
                    <a:pt x="31943" y="83397"/>
                    <a:pt x="16703" y="74507"/>
                    <a:pt x="14163" y="66887"/>
                  </a:cubicBezTo>
                  <a:cubicBezTo>
                    <a:pt x="11623" y="57997"/>
                    <a:pt x="17973" y="41487"/>
                    <a:pt x="25593" y="37677"/>
                  </a:cubicBezTo>
                  <a:cubicBezTo>
                    <a:pt x="33213" y="32597"/>
                    <a:pt x="54803" y="38947"/>
                    <a:pt x="61153" y="45297"/>
                  </a:cubicBezTo>
                  <a:cubicBezTo>
                    <a:pt x="64963" y="51647"/>
                    <a:pt x="64963" y="63077"/>
                    <a:pt x="62423" y="69427"/>
                  </a:cubicBezTo>
                  <a:cubicBezTo>
                    <a:pt x="58613" y="75777"/>
                    <a:pt x="50993" y="82127"/>
                    <a:pt x="43373" y="83397"/>
                  </a:cubicBezTo>
                  <a:cubicBezTo>
                    <a:pt x="35753" y="84667"/>
                    <a:pt x="21783" y="79587"/>
                    <a:pt x="17973" y="71967"/>
                  </a:cubicBezTo>
                  <a:cubicBezTo>
                    <a:pt x="12893" y="64347"/>
                    <a:pt x="15433" y="46567"/>
                    <a:pt x="23053" y="38947"/>
                  </a:cubicBezTo>
                  <a:cubicBezTo>
                    <a:pt x="33213" y="27517"/>
                    <a:pt x="70043" y="18627"/>
                    <a:pt x="85283" y="21167"/>
                  </a:cubicBezTo>
                  <a:cubicBezTo>
                    <a:pt x="96713" y="22437"/>
                    <a:pt x="108143" y="30057"/>
                    <a:pt x="109413" y="37677"/>
                  </a:cubicBezTo>
                  <a:cubicBezTo>
                    <a:pt x="111953" y="45297"/>
                    <a:pt x="103063" y="65617"/>
                    <a:pt x="91633" y="70697"/>
                  </a:cubicBezTo>
                  <a:cubicBezTo>
                    <a:pt x="76393" y="78317"/>
                    <a:pt x="35753" y="70697"/>
                    <a:pt x="20513" y="63077"/>
                  </a:cubicBezTo>
                  <a:cubicBezTo>
                    <a:pt x="10353" y="57997"/>
                    <a:pt x="1463" y="50377"/>
                    <a:pt x="193" y="41487"/>
                  </a:cubicBezTo>
                  <a:cubicBezTo>
                    <a:pt x="-1077" y="33867"/>
                    <a:pt x="4003" y="22437"/>
                    <a:pt x="12893" y="16087"/>
                  </a:cubicBezTo>
                  <a:cubicBezTo>
                    <a:pt x="28133" y="4657"/>
                    <a:pt x="81473" y="-4233"/>
                    <a:pt x="100523" y="2117"/>
                  </a:cubicBezTo>
                  <a:cubicBezTo>
                    <a:pt x="111953" y="7197"/>
                    <a:pt x="122113" y="18627"/>
                    <a:pt x="122113" y="27517"/>
                  </a:cubicBezTo>
                  <a:cubicBezTo>
                    <a:pt x="123383" y="35137"/>
                    <a:pt x="115763" y="45297"/>
                    <a:pt x="106873" y="51647"/>
                  </a:cubicBezTo>
                  <a:cubicBezTo>
                    <a:pt x="94173" y="59267"/>
                    <a:pt x="61153" y="66887"/>
                    <a:pt x="48453" y="61807"/>
                  </a:cubicBezTo>
                  <a:cubicBezTo>
                    <a:pt x="38293" y="56727"/>
                    <a:pt x="29403" y="42757"/>
                    <a:pt x="29403" y="33867"/>
                  </a:cubicBezTo>
                  <a:cubicBezTo>
                    <a:pt x="29403" y="26247"/>
                    <a:pt x="48453" y="12277"/>
                    <a:pt x="48453" y="12277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5082838" y="4064317"/>
            <a:ext cx="111442" cy="108585"/>
            <a:chOff x="0" y="0"/>
            <a:chExt cx="148590" cy="144780"/>
          </a:xfrm>
        </p:grpSpPr>
        <p:sp>
          <p:nvSpPr>
            <p:cNvPr id="30" name="Freeform 30"/>
            <p:cNvSpPr/>
            <p:nvPr/>
          </p:nvSpPr>
          <p:spPr>
            <a:xfrm>
              <a:off x="49280" y="49054"/>
              <a:ext cx="47240" cy="40785"/>
            </a:xfrm>
            <a:custGeom>
              <a:avLst/>
              <a:gdLst/>
              <a:ahLst/>
              <a:cxnLst/>
              <a:rect l="l" t="t" r="r" b="b"/>
              <a:pathLst>
                <a:path w="47240" h="40785">
                  <a:moveTo>
                    <a:pt x="47240" y="14446"/>
                  </a:moveTo>
                  <a:cubicBezTo>
                    <a:pt x="25650" y="48736"/>
                    <a:pt x="6600" y="42386"/>
                    <a:pt x="1520" y="34766"/>
                  </a:cubicBezTo>
                  <a:cubicBezTo>
                    <a:pt x="-2290" y="28416"/>
                    <a:pt x="1520" y="6826"/>
                    <a:pt x="7870" y="1746"/>
                  </a:cubicBezTo>
                  <a:cubicBezTo>
                    <a:pt x="14220" y="-3334"/>
                    <a:pt x="40890" y="4286"/>
                    <a:pt x="40890" y="4286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758035" y="4062412"/>
            <a:ext cx="400050" cy="117158"/>
            <a:chOff x="0" y="0"/>
            <a:chExt cx="533400" cy="156210"/>
          </a:xfrm>
        </p:grpSpPr>
        <p:sp>
          <p:nvSpPr>
            <p:cNvPr id="32" name="Freeform 32"/>
            <p:cNvSpPr/>
            <p:nvPr/>
          </p:nvSpPr>
          <p:spPr>
            <a:xfrm>
              <a:off x="50402" y="41910"/>
              <a:ext cx="431066" cy="63500"/>
            </a:xfrm>
            <a:custGeom>
              <a:avLst/>
              <a:gdLst/>
              <a:ahLst/>
              <a:cxnLst/>
              <a:rect l="l" t="t" r="r" b="b"/>
              <a:pathLst>
                <a:path w="431066" h="63500">
                  <a:moveTo>
                    <a:pt x="405528" y="63500"/>
                  </a:moveTo>
                  <a:cubicBezTo>
                    <a:pt x="9288" y="53340"/>
                    <a:pt x="-872" y="41910"/>
                    <a:pt x="398" y="33020"/>
                  </a:cubicBezTo>
                  <a:cubicBezTo>
                    <a:pt x="398" y="25400"/>
                    <a:pt x="19448" y="8890"/>
                    <a:pt x="28338" y="8890"/>
                  </a:cubicBezTo>
                  <a:cubicBezTo>
                    <a:pt x="35958" y="10160"/>
                    <a:pt x="51198" y="30480"/>
                    <a:pt x="49928" y="39370"/>
                  </a:cubicBezTo>
                  <a:cubicBezTo>
                    <a:pt x="48658" y="46990"/>
                    <a:pt x="28338" y="59690"/>
                    <a:pt x="19448" y="59690"/>
                  </a:cubicBezTo>
                  <a:cubicBezTo>
                    <a:pt x="13098" y="59690"/>
                    <a:pt x="4208" y="50800"/>
                    <a:pt x="1668" y="44450"/>
                  </a:cubicBezTo>
                  <a:cubicBezTo>
                    <a:pt x="-872" y="38100"/>
                    <a:pt x="-872" y="26670"/>
                    <a:pt x="4208" y="20320"/>
                  </a:cubicBezTo>
                  <a:cubicBezTo>
                    <a:pt x="13098" y="11430"/>
                    <a:pt x="37228" y="11430"/>
                    <a:pt x="66438" y="8890"/>
                  </a:cubicBezTo>
                  <a:cubicBezTo>
                    <a:pt x="135018" y="3810"/>
                    <a:pt x="368698" y="-10160"/>
                    <a:pt x="411878" y="12700"/>
                  </a:cubicBezTo>
                  <a:cubicBezTo>
                    <a:pt x="424578" y="20320"/>
                    <a:pt x="432198" y="33020"/>
                    <a:pt x="430928" y="40640"/>
                  </a:cubicBezTo>
                  <a:cubicBezTo>
                    <a:pt x="429658" y="49530"/>
                    <a:pt x="405528" y="63500"/>
                    <a:pt x="405528" y="6350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896148" y="4075747"/>
            <a:ext cx="111442" cy="108585"/>
            <a:chOff x="0" y="0"/>
            <a:chExt cx="148590" cy="144780"/>
          </a:xfrm>
        </p:grpSpPr>
        <p:sp>
          <p:nvSpPr>
            <p:cNvPr id="34" name="Freeform 34"/>
            <p:cNvSpPr/>
            <p:nvPr/>
          </p:nvSpPr>
          <p:spPr>
            <a:xfrm>
              <a:off x="48487" y="49054"/>
              <a:ext cx="48033" cy="40785"/>
            </a:xfrm>
            <a:custGeom>
              <a:avLst/>
              <a:gdLst/>
              <a:ahLst/>
              <a:cxnLst/>
              <a:rect l="l" t="t" r="r" b="b"/>
              <a:pathLst>
                <a:path w="48033" h="40785">
                  <a:moveTo>
                    <a:pt x="48033" y="14446"/>
                  </a:moveTo>
                  <a:cubicBezTo>
                    <a:pt x="26443" y="48736"/>
                    <a:pt x="6123" y="42386"/>
                    <a:pt x="2313" y="34766"/>
                  </a:cubicBezTo>
                  <a:cubicBezTo>
                    <a:pt x="-2767" y="28416"/>
                    <a:pt x="1043" y="6826"/>
                    <a:pt x="8663" y="1746"/>
                  </a:cubicBezTo>
                  <a:cubicBezTo>
                    <a:pt x="15013" y="-3334"/>
                    <a:pt x="41683" y="4286"/>
                    <a:pt x="41683" y="4286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867573" y="4076700"/>
            <a:ext cx="208597" cy="114300"/>
            <a:chOff x="0" y="0"/>
            <a:chExt cx="278130" cy="152400"/>
          </a:xfrm>
        </p:grpSpPr>
        <p:sp>
          <p:nvSpPr>
            <p:cNvPr id="36" name="Freeform 36"/>
            <p:cNvSpPr/>
            <p:nvPr/>
          </p:nvSpPr>
          <p:spPr>
            <a:xfrm>
              <a:off x="50800" y="50800"/>
              <a:ext cx="175260" cy="58764"/>
            </a:xfrm>
            <a:custGeom>
              <a:avLst/>
              <a:gdLst/>
              <a:ahLst/>
              <a:cxnLst/>
              <a:rect l="l" t="t" r="r" b="b"/>
              <a:pathLst>
                <a:path w="175260" h="58764">
                  <a:moveTo>
                    <a:pt x="25400" y="0"/>
                  </a:moveTo>
                  <a:cubicBezTo>
                    <a:pt x="168910" y="8890"/>
                    <a:pt x="176530" y="26670"/>
                    <a:pt x="173990" y="34290"/>
                  </a:cubicBezTo>
                  <a:cubicBezTo>
                    <a:pt x="171450" y="41910"/>
                    <a:pt x="154940" y="52070"/>
                    <a:pt x="147320" y="50800"/>
                  </a:cubicBezTo>
                  <a:cubicBezTo>
                    <a:pt x="139700" y="49530"/>
                    <a:pt x="127000" y="36830"/>
                    <a:pt x="124460" y="29210"/>
                  </a:cubicBezTo>
                  <a:cubicBezTo>
                    <a:pt x="123190" y="22860"/>
                    <a:pt x="127000" y="11430"/>
                    <a:pt x="132080" y="7620"/>
                  </a:cubicBezTo>
                  <a:cubicBezTo>
                    <a:pt x="137160" y="2540"/>
                    <a:pt x="148590" y="-1270"/>
                    <a:pt x="154940" y="1270"/>
                  </a:cubicBezTo>
                  <a:cubicBezTo>
                    <a:pt x="162560" y="2540"/>
                    <a:pt x="175260" y="16510"/>
                    <a:pt x="175260" y="24130"/>
                  </a:cubicBezTo>
                  <a:cubicBezTo>
                    <a:pt x="175260" y="31750"/>
                    <a:pt x="168910" y="43180"/>
                    <a:pt x="157480" y="49530"/>
                  </a:cubicBezTo>
                  <a:cubicBezTo>
                    <a:pt x="135890" y="60960"/>
                    <a:pt x="50800" y="62230"/>
                    <a:pt x="25400" y="50800"/>
                  </a:cubicBezTo>
                  <a:cubicBezTo>
                    <a:pt x="11430" y="44450"/>
                    <a:pt x="0" y="30480"/>
                    <a:pt x="0" y="22860"/>
                  </a:cubicBezTo>
                  <a:cubicBezTo>
                    <a:pt x="0" y="13970"/>
                    <a:pt x="25400" y="0"/>
                    <a:pt x="25400" y="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774227" y="4065270"/>
            <a:ext cx="117158" cy="125730"/>
            <a:chOff x="0" y="0"/>
            <a:chExt cx="156210" cy="167640"/>
          </a:xfrm>
        </p:grpSpPr>
        <p:sp>
          <p:nvSpPr>
            <p:cNvPr id="38" name="Freeform 38"/>
            <p:cNvSpPr/>
            <p:nvPr/>
          </p:nvSpPr>
          <p:spPr>
            <a:xfrm>
              <a:off x="50719" y="50730"/>
              <a:ext cx="53618" cy="66387"/>
            </a:xfrm>
            <a:custGeom>
              <a:avLst/>
              <a:gdLst/>
              <a:ahLst/>
              <a:cxnLst/>
              <a:rect l="l" t="t" r="r" b="b"/>
              <a:pathLst>
                <a:path w="53618" h="66387">
                  <a:moveTo>
                    <a:pt x="53421" y="40710"/>
                  </a:moveTo>
                  <a:cubicBezTo>
                    <a:pt x="36911" y="66110"/>
                    <a:pt x="25481" y="67380"/>
                    <a:pt x="19131" y="64840"/>
                  </a:cubicBezTo>
                  <a:cubicBezTo>
                    <a:pt x="12781" y="62300"/>
                    <a:pt x="5161" y="53410"/>
                    <a:pt x="3891" y="45790"/>
                  </a:cubicBezTo>
                  <a:cubicBezTo>
                    <a:pt x="1351" y="39440"/>
                    <a:pt x="5161" y="28010"/>
                    <a:pt x="10241" y="22930"/>
                  </a:cubicBezTo>
                  <a:cubicBezTo>
                    <a:pt x="14051" y="17850"/>
                    <a:pt x="25481" y="14040"/>
                    <a:pt x="31831" y="15310"/>
                  </a:cubicBezTo>
                  <a:cubicBezTo>
                    <a:pt x="40721" y="17850"/>
                    <a:pt x="52151" y="30550"/>
                    <a:pt x="53421" y="38170"/>
                  </a:cubicBezTo>
                  <a:cubicBezTo>
                    <a:pt x="54691" y="44520"/>
                    <a:pt x="49611" y="55950"/>
                    <a:pt x="44531" y="59760"/>
                  </a:cubicBezTo>
                  <a:cubicBezTo>
                    <a:pt x="39451" y="64840"/>
                    <a:pt x="28021" y="68650"/>
                    <a:pt x="21671" y="64840"/>
                  </a:cubicBezTo>
                  <a:cubicBezTo>
                    <a:pt x="12781" y="61030"/>
                    <a:pt x="-1189" y="38170"/>
                    <a:pt x="81" y="28010"/>
                  </a:cubicBezTo>
                  <a:cubicBezTo>
                    <a:pt x="1351" y="16580"/>
                    <a:pt x="16591" y="1340"/>
                    <a:pt x="25481" y="70"/>
                  </a:cubicBezTo>
                  <a:cubicBezTo>
                    <a:pt x="34371" y="-1200"/>
                    <a:pt x="53421" y="15310"/>
                    <a:pt x="53421" y="1531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5087600" y="4075747"/>
            <a:ext cx="111442" cy="108585"/>
            <a:chOff x="0" y="0"/>
            <a:chExt cx="148590" cy="144780"/>
          </a:xfrm>
        </p:grpSpPr>
        <p:sp>
          <p:nvSpPr>
            <p:cNvPr id="40" name="Freeform 40"/>
            <p:cNvSpPr/>
            <p:nvPr/>
          </p:nvSpPr>
          <p:spPr>
            <a:xfrm>
              <a:off x="49280" y="49054"/>
              <a:ext cx="47240" cy="40785"/>
            </a:xfrm>
            <a:custGeom>
              <a:avLst/>
              <a:gdLst/>
              <a:ahLst/>
              <a:cxnLst/>
              <a:rect l="l" t="t" r="r" b="b"/>
              <a:pathLst>
                <a:path w="47240" h="40785">
                  <a:moveTo>
                    <a:pt x="47240" y="14446"/>
                  </a:moveTo>
                  <a:cubicBezTo>
                    <a:pt x="25650" y="48736"/>
                    <a:pt x="5330" y="42386"/>
                    <a:pt x="1520" y="34766"/>
                  </a:cubicBezTo>
                  <a:cubicBezTo>
                    <a:pt x="-2290" y="28416"/>
                    <a:pt x="1520" y="6826"/>
                    <a:pt x="7870" y="1746"/>
                  </a:cubicBezTo>
                  <a:cubicBezTo>
                    <a:pt x="14220" y="-3334"/>
                    <a:pt x="40890" y="4286"/>
                    <a:pt x="40890" y="4286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5045690" y="4083367"/>
            <a:ext cx="111442" cy="108585"/>
            <a:chOff x="0" y="0"/>
            <a:chExt cx="148590" cy="144780"/>
          </a:xfrm>
        </p:grpSpPr>
        <p:sp>
          <p:nvSpPr>
            <p:cNvPr id="42" name="Freeform 42"/>
            <p:cNvSpPr/>
            <p:nvPr/>
          </p:nvSpPr>
          <p:spPr>
            <a:xfrm>
              <a:off x="48487" y="48830"/>
              <a:ext cx="48033" cy="40639"/>
            </a:xfrm>
            <a:custGeom>
              <a:avLst/>
              <a:gdLst/>
              <a:ahLst/>
              <a:cxnLst/>
              <a:rect l="l" t="t" r="r" b="b"/>
              <a:pathLst>
                <a:path w="48033" h="40639">
                  <a:moveTo>
                    <a:pt x="48033" y="14670"/>
                  </a:moveTo>
                  <a:cubicBezTo>
                    <a:pt x="26443" y="47690"/>
                    <a:pt x="6123" y="42610"/>
                    <a:pt x="2313" y="34990"/>
                  </a:cubicBezTo>
                  <a:cubicBezTo>
                    <a:pt x="-2767" y="27370"/>
                    <a:pt x="1043" y="7050"/>
                    <a:pt x="8663" y="1970"/>
                  </a:cubicBezTo>
                  <a:cubicBezTo>
                    <a:pt x="15013" y="-3110"/>
                    <a:pt x="41683" y="3240"/>
                    <a:pt x="41683" y="324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057120" y="4079558"/>
            <a:ext cx="149542" cy="116205"/>
            <a:chOff x="0" y="0"/>
            <a:chExt cx="199390" cy="154940"/>
          </a:xfrm>
        </p:grpSpPr>
        <p:sp>
          <p:nvSpPr>
            <p:cNvPr id="44" name="Freeform 44"/>
            <p:cNvSpPr/>
            <p:nvPr/>
          </p:nvSpPr>
          <p:spPr>
            <a:xfrm>
              <a:off x="50712" y="50800"/>
              <a:ext cx="97878" cy="55095"/>
            </a:xfrm>
            <a:custGeom>
              <a:avLst/>
              <a:gdLst/>
              <a:ahLst/>
              <a:cxnLst/>
              <a:rect l="l" t="t" r="r" b="b"/>
              <a:pathLst>
                <a:path w="97878" h="55095">
                  <a:moveTo>
                    <a:pt x="28028" y="0"/>
                  </a:moveTo>
                  <a:cubicBezTo>
                    <a:pt x="88988" y="8890"/>
                    <a:pt x="97878" y="21590"/>
                    <a:pt x="97878" y="29210"/>
                  </a:cubicBezTo>
                  <a:cubicBezTo>
                    <a:pt x="96608" y="36830"/>
                    <a:pt x="85178" y="50800"/>
                    <a:pt x="77558" y="53340"/>
                  </a:cubicBezTo>
                  <a:cubicBezTo>
                    <a:pt x="69938" y="54610"/>
                    <a:pt x="59778" y="52070"/>
                    <a:pt x="54698" y="45720"/>
                  </a:cubicBezTo>
                  <a:cubicBezTo>
                    <a:pt x="49618" y="40640"/>
                    <a:pt x="45808" y="22860"/>
                    <a:pt x="49618" y="16510"/>
                  </a:cubicBezTo>
                  <a:cubicBezTo>
                    <a:pt x="52158" y="8890"/>
                    <a:pt x="62318" y="2540"/>
                    <a:pt x="68668" y="2540"/>
                  </a:cubicBezTo>
                  <a:cubicBezTo>
                    <a:pt x="77558" y="2540"/>
                    <a:pt x="92798" y="11430"/>
                    <a:pt x="95338" y="19050"/>
                  </a:cubicBezTo>
                  <a:cubicBezTo>
                    <a:pt x="99148" y="26670"/>
                    <a:pt x="95338" y="41910"/>
                    <a:pt x="87718" y="48260"/>
                  </a:cubicBezTo>
                  <a:cubicBezTo>
                    <a:pt x="76288" y="57150"/>
                    <a:pt x="36918" y="57150"/>
                    <a:pt x="21678" y="49530"/>
                  </a:cubicBezTo>
                  <a:cubicBezTo>
                    <a:pt x="11518" y="45720"/>
                    <a:pt x="-1182" y="33020"/>
                    <a:pt x="88" y="24130"/>
                  </a:cubicBezTo>
                  <a:cubicBezTo>
                    <a:pt x="88" y="16510"/>
                    <a:pt x="28028" y="0"/>
                    <a:pt x="28028" y="0"/>
                  </a:cubicBezTo>
                </a:path>
              </a:pathLst>
            </a:custGeom>
            <a:solidFill>
              <a:srgbClr val="F2EFF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30759" y="1359373"/>
            <a:ext cx="11077516" cy="7649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7"/>
              </a:lnSpc>
            </a:pPr>
            <a:r>
              <a:rPr lang="en-US" sz="7212">
                <a:solidFill>
                  <a:srgbClr val="FFFFFF"/>
                </a:solidFill>
                <a:latin typeface="Museo Sans"/>
                <a:ea typeface="Museo Sans"/>
                <a:cs typeface="Museo Sans"/>
                <a:sym typeface="Museo Sans"/>
              </a:rPr>
              <a:t>The Babraham Institute  is sponsoring 20 places on this programme for our school to support young people into STEMM.</a:t>
            </a:r>
          </a:p>
        </p:txBody>
      </p:sp>
      <p:sp>
        <p:nvSpPr>
          <p:cNvPr id="3" name="Freeform 3"/>
          <p:cNvSpPr/>
          <p:nvPr/>
        </p:nvSpPr>
        <p:spPr>
          <a:xfrm>
            <a:off x="12962330" y="5420382"/>
            <a:ext cx="3613859" cy="3837918"/>
          </a:xfrm>
          <a:custGeom>
            <a:avLst/>
            <a:gdLst/>
            <a:ahLst/>
            <a:cxnLst/>
            <a:rect l="l" t="t" r="r" b="b"/>
            <a:pathLst>
              <a:path w="3613859" h="3837918">
                <a:moveTo>
                  <a:pt x="0" y="0"/>
                </a:moveTo>
                <a:lnTo>
                  <a:pt x="3613858" y="0"/>
                </a:lnTo>
                <a:lnTo>
                  <a:pt x="3613858" y="3837918"/>
                </a:lnTo>
                <a:lnTo>
                  <a:pt x="0" y="3837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59560"/>
            <a:ext cx="9307979" cy="1311222"/>
            <a:chOff x="0" y="0"/>
            <a:chExt cx="12410639" cy="174829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2410639" cy="17482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58076" y="-40252"/>
              <a:ext cx="12105465" cy="167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500"/>
                </a:lnSpc>
              </a:pPr>
              <a:r>
                <a:rPr lang="en-US" sz="7500">
                  <a:solidFill>
                    <a:srgbClr val="00617A"/>
                  </a:solidFill>
                  <a:latin typeface="Museo Sans"/>
                  <a:ea typeface="Museo Sans"/>
                  <a:cs typeface="Museo Sans"/>
                  <a:sym typeface="Museo Sans"/>
                </a:rPr>
                <a:t>STEMM stands for: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7762358" y="4336215"/>
            <a:ext cx="2925073" cy="2933022"/>
          </a:xfrm>
          <a:custGeom>
            <a:avLst/>
            <a:gdLst/>
            <a:ahLst/>
            <a:cxnLst/>
            <a:rect l="l" t="t" r="r" b="b"/>
            <a:pathLst>
              <a:path w="2925073" h="2933022">
                <a:moveTo>
                  <a:pt x="0" y="0"/>
                </a:moveTo>
                <a:lnTo>
                  <a:pt x="2925073" y="0"/>
                </a:lnTo>
                <a:lnTo>
                  <a:pt x="2925073" y="2933022"/>
                </a:lnTo>
                <a:lnTo>
                  <a:pt x="0" y="29330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1007845" y="4336215"/>
            <a:ext cx="2925073" cy="2933022"/>
          </a:xfrm>
          <a:custGeom>
            <a:avLst/>
            <a:gdLst/>
            <a:ahLst/>
            <a:cxnLst/>
            <a:rect l="l" t="t" r="r" b="b"/>
            <a:pathLst>
              <a:path w="2925073" h="2933022">
                <a:moveTo>
                  <a:pt x="0" y="0"/>
                </a:moveTo>
                <a:lnTo>
                  <a:pt x="2925073" y="0"/>
                </a:lnTo>
                <a:lnTo>
                  <a:pt x="2925073" y="2933022"/>
                </a:lnTo>
                <a:lnTo>
                  <a:pt x="0" y="2933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028700" y="4336215"/>
            <a:ext cx="2925073" cy="2933022"/>
          </a:xfrm>
          <a:custGeom>
            <a:avLst/>
            <a:gdLst/>
            <a:ahLst/>
            <a:cxnLst/>
            <a:rect l="l" t="t" r="r" b="b"/>
            <a:pathLst>
              <a:path w="2925073" h="2933022">
                <a:moveTo>
                  <a:pt x="0" y="0"/>
                </a:moveTo>
                <a:lnTo>
                  <a:pt x="2925073" y="0"/>
                </a:lnTo>
                <a:lnTo>
                  <a:pt x="2925073" y="2933022"/>
                </a:lnTo>
                <a:lnTo>
                  <a:pt x="0" y="29330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4444225" y="4336215"/>
            <a:ext cx="2925073" cy="2933022"/>
          </a:xfrm>
          <a:custGeom>
            <a:avLst/>
            <a:gdLst/>
            <a:ahLst/>
            <a:cxnLst/>
            <a:rect l="l" t="t" r="r" b="b"/>
            <a:pathLst>
              <a:path w="2925073" h="2933022">
                <a:moveTo>
                  <a:pt x="0" y="0"/>
                </a:moveTo>
                <a:lnTo>
                  <a:pt x="2925073" y="0"/>
                </a:lnTo>
                <a:lnTo>
                  <a:pt x="2925073" y="2933022"/>
                </a:lnTo>
                <a:lnTo>
                  <a:pt x="0" y="29330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4334227" y="4336215"/>
            <a:ext cx="2925073" cy="2933022"/>
          </a:xfrm>
          <a:custGeom>
            <a:avLst/>
            <a:gdLst/>
            <a:ahLst/>
            <a:cxnLst/>
            <a:rect l="l" t="t" r="r" b="b"/>
            <a:pathLst>
              <a:path w="2925073" h="2933022">
                <a:moveTo>
                  <a:pt x="0" y="0"/>
                </a:moveTo>
                <a:lnTo>
                  <a:pt x="2925073" y="0"/>
                </a:lnTo>
                <a:lnTo>
                  <a:pt x="2925073" y="2933022"/>
                </a:lnTo>
                <a:lnTo>
                  <a:pt x="0" y="29330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496841" y="7277967"/>
            <a:ext cx="1988790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D9D9D9"/>
                </a:solidFill>
                <a:latin typeface="Museo Slab 1"/>
                <a:ea typeface="Museo Slab 1"/>
                <a:cs typeface="Museo Slab 1"/>
                <a:sym typeface="Museo Slab 1"/>
              </a:rPr>
              <a:t>Science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43301" y="7277967"/>
            <a:ext cx="2926922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D9D9D9"/>
                </a:solidFill>
                <a:latin typeface="Museo Slab 1"/>
                <a:ea typeface="Museo Slab 1"/>
                <a:cs typeface="Museo Slab 1"/>
                <a:sym typeface="Museo Slab 1"/>
              </a:rPr>
              <a:t>Technology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45684" y="7277967"/>
            <a:ext cx="2958420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D9D9D9"/>
                </a:solidFill>
                <a:latin typeface="Museo Slab 1"/>
                <a:ea typeface="Museo Slab 1"/>
                <a:cs typeface="Museo Slab 1"/>
                <a:sym typeface="Museo Slab 1"/>
              </a:rPr>
              <a:t>Engineering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616820" y="7277967"/>
            <a:ext cx="1707124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D9D9D9"/>
                </a:solidFill>
                <a:latin typeface="Museo Slab 1"/>
                <a:ea typeface="Museo Slab 1"/>
                <a:cs typeface="Museo Slab 1"/>
                <a:sym typeface="Museo Slab 1"/>
              </a:rPr>
              <a:t>Maths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554791" y="7277967"/>
            <a:ext cx="2483944" cy="72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D9D9D9"/>
                </a:solidFill>
                <a:latin typeface="Museo Slab 1"/>
                <a:ea typeface="Museo Slab 1"/>
                <a:cs typeface="Museo Slab 1"/>
                <a:sym typeface="Museo Slab 1"/>
              </a:rPr>
              <a:t>Medicine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7937" y="819128"/>
            <a:ext cx="7064232" cy="1311222"/>
            <a:chOff x="0" y="0"/>
            <a:chExt cx="9418976" cy="174829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9418976" cy="17482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9971" y="-40252"/>
              <a:ext cx="9187366" cy="1676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500"/>
                </a:lnSpc>
              </a:pPr>
              <a:r>
                <a:rPr lang="en-US" sz="7500">
                  <a:solidFill>
                    <a:srgbClr val="00A980"/>
                  </a:solidFill>
                  <a:latin typeface="Museo Sans Rounded 1"/>
                  <a:ea typeface="Museo Sans Rounded 1"/>
                  <a:cs typeface="Museo Sans Rounded 1"/>
                  <a:sym typeface="Museo Sans Rounded 1"/>
                </a:rPr>
                <a:t>How it works: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2669462"/>
            <a:ext cx="1034928" cy="1033147"/>
            <a:chOff x="0" y="0"/>
            <a:chExt cx="1379903" cy="137753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379903" cy="1377530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53640" y="115402"/>
              <a:ext cx="472623" cy="1051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68"/>
                </a:lnSpc>
              </a:pPr>
              <a:r>
                <a:rPr lang="en-US" sz="4763">
                  <a:solidFill>
                    <a:srgbClr val="FFFFFF"/>
                  </a:solidFill>
                  <a:latin typeface="Museo Sans"/>
                  <a:ea typeface="Museo Sans"/>
                  <a:cs typeface="Museo Sans"/>
                  <a:sym typeface="Museo Sans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75468" y="2669462"/>
            <a:ext cx="1034928" cy="1033147"/>
            <a:chOff x="0" y="0"/>
            <a:chExt cx="1379903" cy="137753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1379903" cy="1377530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53640" y="115402"/>
              <a:ext cx="472623" cy="1051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68"/>
                </a:lnSpc>
              </a:pPr>
              <a:r>
                <a:rPr lang="en-US" sz="4763">
                  <a:solidFill>
                    <a:srgbClr val="FFFFFF"/>
                  </a:solidFill>
                  <a:latin typeface="Museo Sans"/>
                  <a:ea typeface="Museo Sans"/>
                  <a:cs typeface="Museo Sans"/>
                  <a:sym typeface="Museo Sans"/>
                </a:rPr>
                <a:t>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205918" y="2669462"/>
            <a:ext cx="1034928" cy="1033147"/>
            <a:chOff x="0" y="0"/>
            <a:chExt cx="1379903" cy="137753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379903" cy="1377530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53640" y="115402"/>
              <a:ext cx="472623" cy="1051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68"/>
                </a:lnSpc>
              </a:pPr>
              <a:r>
                <a:rPr lang="en-US" sz="4763">
                  <a:solidFill>
                    <a:srgbClr val="FFFFFF"/>
                  </a:solidFill>
                  <a:latin typeface="Museo Sans"/>
                  <a:ea typeface="Museo Sans"/>
                  <a:cs typeface="Museo Sans"/>
                  <a:sym typeface="Museo Sans"/>
                </a:rPr>
                <a:t>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933085" y="2265338"/>
            <a:ext cx="3530850" cy="4579112"/>
            <a:chOff x="0" y="0"/>
            <a:chExt cx="4707800" cy="6105483"/>
          </a:xfrm>
        </p:grpSpPr>
        <p:sp>
          <p:nvSpPr>
            <p:cNvPr id="18" name="Freeform 18"/>
            <p:cNvSpPr/>
            <p:nvPr/>
          </p:nvSpPr>
          <p:spPr>
            <a:xfrm>
              <a:off x="0" y="2341093"/>
              <a:ext cx="2353900" cy="3764390"/>
            </a:xfrm>
            <a:custGeom>
              <a:avLst/>
              <a:gdLst/>
              <a:ahLst/>
              <a:cxnLst/>
              <a:rect l="l" t="t" r="r" b="b"/>
              <a:pathLst>
                <a:path w="2353900" h="3764390">
                  <a:moveTo>
                    <a:pt x="0" y="0"/>
                  </a:moveTo>
                  <a:lnTo>
                    <a:pt x="2353900" y="0"/>
                  </a:lnTo>
                  <a:lnTo>
                    <a:pt x="2353900" y="3764390"/>
                  </a:lnTo>
                  <a:lnTo>
                    <a:pt x="0" y="3764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353900" y="2341093"/>
              <a:ext cx="2353900" cy="3764390"/>
            </a:xfrm>
            <a:custGeom>
              <a:avLst/>
              <a:gdLst/>
              <a:ahLst/>
              <a:cxnLst/>
              <a:rect l="l" t="t" r="r" b="b"/>
              <a:pathLst>
                <a:path w="2353900" h="3764390">
                  <a:moveTo>
                    <a:pt x="0" y="0"/>
                  </a:moveTo>
                  <a:lnTo>
                    <a:pt x="2353900" y="0"/>
                  </a:lnTo>
                  <a:lnTo>
                    <a:pt x="2353900" y="3764390"/>
                  </a:lnTo>
                  <a:lnTo>
                    <a:pt x="0" y="3764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76950" y="0"/>
              <a:ext cx="2353900" cy="3764390"/>
            </a:xfrm>
            <a:custGeom>
              <a:avLst/>
              <a:gdLst/>
              <a:ahLst/>
              <a:cxnLst/>
              <a:rect l="l" t="t" r="r" b="b"/>
              <a:pathLst>
                <a:path w="2353900" h="3764390">
                  <a:moveTo>
                    <a:pt x="0" y="0"/>
                  </a:moveTo>
                  <a:lnTo>
                    <a:pt x="2353900" y="0"/>
                  </a:lnTo>
                  <a:lnTo>
                    <a:pt x="2353900" y="3764390"/>
                  </a:lnTo>
                  <a:lnTo>
                    <a:pt x="0" y="3764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50254" y="7437155"/>
            <a:ext cx="5937227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Take part in extracurricular </a:t>
            </a:r>
          </a:p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STEMM-based activities and choose which strand to log the time under.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45766" y="7437155"/>
            <a:ext cx="5850710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Add details of your activities to the YSA e-portfolio to complete the strands and earn virtual badges. Each submission gets approved by the school coordinator.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48395" y="7437155"/>
            <a:ext cx="4700231" cy="2600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Complete enough hours and reach the criteria to achieve your Award at Bronze, Silver, or Gold levels.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-265181" y="3341842"/>
            <a:ext cx="7568097" cy="3825086"/>
            <a:chOff x="0" y="0"/>
            <a:chExt cx="10090796" cy="5100114"/>
          </a:xfrm>
        </p:grpSpPr>
        <p:sp>
          <p:nvSpPr>
            <p:cNvPr id="25" name="Freeform 25"/>
            <p:cNvSpPr/>
            <p:nvPr/>
          </p:nvSpPr>
          <p:spPr>
            <a:xfrm>
              <a:off x="1522957" y="0"/>
              <a:ext cx="7120579" cy="5100114"/>
            </a:xfrm>
            <a:custGeom>
              <a:avLst/>
              <a:gdLst/>
              <a:ahLst/>
              <a:cxnLst/>
              <a:rect l="l" t="t" r="r" b="b"/>
              <a:pathLst>
                <a:path w="7120579" h="5100114">
                  <a:moveTo>
                    <a:pt x="0" y="0"/>
                  </a:moveTo>
                  <a:lnTo>
                    <a:pt x="7120579" y="0"/>
                  </a:lnTo>
                  <a:lnTo>
                    <a:pt x="7120579" y="5100114"/>
                  </a:lnTo>
                  <a:lnTo>
                    <a:pt x="0" y="5100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 rot="1039852">
              <a:off x="7608312" y="924541"/>
              <a:ext cx="1316794" cy="1315888"/>
            </a:xfrm>
            <a:custGeom>
              <a:avLst/>
              <a:gdLst/>
              <a:ahLst/>
              <a:cxnLst/>
              <a:rect l="l" t="t" r="r" b="b"/>
              <a:pathLst>
                <a:path w="1316794" h="1315888">
                  <a:moveTo>
                    <a:pt x="0" y="0"/>
                  </a:moveTo>
                  <a:lnTo>
                    <a:pt x="1316794" y="0"/>
                  </a:lnTo>
                  <a:lnTo>
                    <a:pt x="1316794" y="1315888"/>
                  </a:lnTo>
                  <a:lnTo>
                    <a:pt x="0" y="1315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307" r="-4346" b="-872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522957" y="758282"/>
              <a:ext cx="1375864" cy="1375864"/>
            </a:xfrm>
            <a:custGeom>
              <a:avLst/>
              <a:gdLst/>
              <a:ahLst/>
              <a:cxnLst/>
              <a:rect l="l" t="t" r="r" b="b"/>
              <a:pathLst>
                <a:path w="1375864" h="1375864">
                  <a:moveTo>
                    <a:pt x="0" y="0"/>
                  </a:moveTo>
                  <a:lnTo>
                    <a:pt x="1375864" y="0"/>
                  </a:lnTo>
                  <a:lnTo>
                    <a:pt x="1375864" y="1375864"/>
                  </a:lnTo>
                  <a:lnTo>
                    <a:pt x="0" y="1375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8"/>
            <p:cNvSpPr/>
            <p:nvPr/>
          </p:nvSpPr>
          <p:spPr>
            <a:xfrm rot="860909">
              <a:off x="8429102" y="2533233"/>
              <a:ext cx="1499300" cy="1499300"/>
            </a:xfrm>
            <a:custGeom>
              <a:avLst/>
              <a:gdLst/>
              <a:ahLst/>
              <a:cxnLst/>
              <a:rect l="l" t="t" r="r" b="b"/>
              <a:pathLst>
                <a:path w="1499300" h="1499300">
                  <a:moveTo>
                    <a:pt x="0" y="0"/>
                  </a:moveTo>
                  <a:lnTo>
                    <a:pt x="1499301" y="0"/>
                  </a:lnTo>
                  <a:lnTo>
                    <a:pt x="1499301" y="1499300"/>
                  </a:lnTo>
                  <a:lnTo>
                    <a:pt x="0" y="1499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9"/>
            <p:cNvSpPr/>
            <p:nvPr/>
          </p:nvSpPr>
          <p:spPr>
            <a:xfrm rot="-1018749">
              <a:off x="195610" y="2010945"/>
              <a:ext cx="1736548" cy="1598892"/>
            </a:xfrm>
            <a:custGeom>
              <a:avLst/>
              <a:gdLst/>
              <a:ahLst/>
              <a:cxnLst/>
              <a:rect l="l" t="t" r="r" b="b"/>
              <a:pathLst>
                <a:path w="1736548" h="1598892">
                  <a:moveTo>
                    <a:pt x="0" y="0"/>
                  </a:moveTo>
                  <a:lnTo>
                    <a:pt x="1736548" y="0"/>
                  </a:lnTo>
                  <a:lnTo>
                    <a:pt x="1736548" y="1598892"/>
                  </a:lnTo>
                  <a:lnTo>
                    <a:pt x="0" y="1598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860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698127" y="3988950"/>
            <a:ext cx="5023320" cy="2740419"/>
            <a:chOff x="0" y="0"/>
            <a:chExt cx="6697760" cy="3653891"/>
          </a:xfrm>
        </p:grpSpPr>
        <p:grpSp>
          <p:nvGrpSpPr>
            <p:cNvPr id="31" name="Group 31"/>
            <p:cNvGrpSpPr>
              <a:grpSpLocks noChangeAspect="1"/>
            </p:cNvGrpSpPr>
            <p:nvPr/>
          </p:nvGrpSpPr>
          <p:grpSpPr>
            <a:xfrm>
              <a:off x="777636" y="0"/>
              <a:ext cx="5920124" cy="3395711"/>
              <a:chOff x="0" y="0"/>
              <a:chExt cx="7981950" cy="45783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10"/>
                <a:stretch>
                  <a:fillRect t="-132" b="-132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7" name="Group 37"/>
            <p:cNvGrpSpPr>
              <a:grpSpLocks noChangeAspect="1"/>
            </p:cNvGrpSpPr>
            <p:nvPr/>
          </p:nvGrpSpPr>
          <p:grpSpPr>
            <a:xfrm>
              <a:off x="0" y="576518"/>
              <a:ext cx="1555272" cy="3077373"/>
              <a:chOff x="0" y="0"/>
              <a:chExt cx="2620010" cy="518414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l="l" t="t" r="r" b="b"/>
                <a:pathLst>
                  <a:path w="2513330" h="513207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l="l" t="t" r="r" b="b"/>
                <a:pathLst>
                  <a:path w="2250453" h="4876800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3045" t="-6558" r="-3656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347980" h="431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l="l" t="t" r="r" b="b"/>
                <a:pathLst>
                  <a:path w="63785" h="63501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606060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0" y="685800"/>
                <a:ext cx="2794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21336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0" y="1057910"/>
                <a:ext cx="27940" cy="38481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481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Freeform 44"/>
              <p:cNvSpPr/>
              <p:nvPr/>
            </p:nvSpPr>
            <p:spPr>
              <a:xfrm>
                <a:off x="0" y="1526540"/>
                <a:ext cx="2794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608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61849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B8B8B8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27940" y="0"/>
                <a:ext cx="2564130" cy="5182870"/>
              </a:xfrm>
              <a:custGeom>
                <a:avLst/>
                <a:gdLst/>
                <a:ahLst/>
                <a:cxnLst/>
                <a:rect l="l" t="t" r="r" b="b"/>
                <a:pathLst>
                  <a:path w="2564130" h="518287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3300567" y="-729510"/>
            <a:ext cx="6466816" cy="6466790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25021" b="-25021"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180528" y="-243178"/>
            <a:ext cx="8268279" cy="8268246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020" r="-2502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 rot="-10742526">
            <a:off x="13157067" y="4412239"/>
            <a:ext cx="3832122" cy="3581047"/>
            <a:chOff x="0" y="0"/>
            <a:chExt cx="693112" cy="6477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3112" cy="647700"/>
            </a:xfrm>
            <a:custGeom>
              <a:avLst/>
              <a:gdLst/>
              <a:ahLst/>
              <a:cxnLst/>
              <a:rect l="l" t="t" r="r" b="b"/>
              <a:pathLst>
                <a:path w="693112" h="647700">
                  <a:moveTo>
                    <a:pt x="412722" y="0"/>
                  </a:moveTo>
                  <a:lnTo>
                    <a:pt x="282407" y="0"/>
                  </a:lnTo>
                  <a:cubicBezTo>
                    <a:pt x="126426" y="0"/>
                    <a:pt x="0" y="123512"/>
                    <a:pt x="0" y="241300"/>
                  </a:cubicBezTo>
                  <a:cubicBezTo>
                    <a:pt x="0" y="322669"/>
                    <a:pt x="66279" y="417810"/>
                    <a:pt x="162037" y="461951"/>
                  </a:cubicBezTo>
                  <a:lnTo>
                    <a:pt x="162037" y="647700"/>
                  </a:lnTo>
                  <a:lnTo>
                    <a:pt x="353844" y="488232"/>
                  </a:lnTo>
                  <a:lnTo>
                    <a:pt x="412722" y="488232"/>
                  </a:lnTo>
                  <a:cubicBezTo>
                    <a:pt x="566674" y="488232"/>
                    <a:pt x="693112" y="364720"/>
                    <a:pt x="693112" y="241300"/>
                  </a:cubicBezTo>
                  <a:cubicBezTo>
                    <a:pt x="693123" y="123512"/>
                    <a:pt x="566674" y="0"/>
                    <a:pt x="41272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693112" cy="438150"/>
            </a:xfrm>
            <a:prstGeom prst="rect">
              <a:avLst/>
            </a:prstGeom>
          </p:spPr>
          <p:txBody>
            <a:bodyPr lIns="100656" tIns="100656" rIns="100656" bIns="100656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 rot="124121">
            <a:off x="13590142" y="5661086"/>
            <a:ext cx="2967693" cy="1803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2285">
                <a:solidFill>
                  <a:srgbClr val="00617A"/>
                </a:solidFill>
                <a:latin typeface="Museo Slab 2"/>
                <a:ea typeface="Museo Slab 2"/>
                <a:cs typeface="Museo Slab 2"/>
                <a:sym typeface="Museo Slab 2"/>
              </a:rPr>
              <a:t>This experience has been invaluable and I more than recommend you pursue this award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389532" y="7318509"/>
            <a:ext cx="2968491" cy="2968491"/>
          </a:xfrm>
          <a:custGeom>
            <a:avLst/>
            <a:gdLst/>
            <a:ahLst/>
            <a:cxnLst/>
            <a:rect l="l" t="t" r="r" b="b"/>
            <a:pathLst>
              <a:path w="2968491" h="2968491">
                <a:moveTo>
                  <a:pt x="0" y="0"/>
                </a:moveTo>
                <a:lnTo>
                  <a:pt x="2968490" y="0"/>
                </a:lnTo>
                <a:lnTo>
                  <a:pt x="2968490" y="2968491"/>
                </a:lnTo>
                <a:lnTo>
                  <a:pt x="0" y="29684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/>
          <p:nvPr/>
        </p:nvGrpSpPr>
        <p:grpSpPr>
          <a:xfrm>
            <a:off x="786842" y="5624413"/>
            <a:ext cx="8234145" cy="1082622"/>
            <a:chOff x="0" y="0"/>
            <a:chExt cx="10978860" cy="1443496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10978860" cy="14434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4962" y="-114300"/>
              <a:ext cx="10508936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en-US" sz="6000">
                  <a:solidFill>
                    <a:srgbClr val="00617A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When you complete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6842" y="7054057"/>
            <a:ext cx="6359287" cy="1082622"/>
            <a:chOff x="0" y="0"/>
            <a:chExt cx="8479049" cy="1443496"/>
          </a:xfrm>
        </p:grpSpPr>
        <p:sp>
          <p:nvSpPr>
            <p:cNvPr id="15" name="AutoShape 15"/>
            <p:cNvSpPr/>
            <p:nvPr/>
          </p:nvSpPr>
          <p:spPr>
            <a:xfrm>
              <a:off x="0" y="0"/>
              <a:ext cx="8479049" cy="14434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1463" y="-114300"/>
              <a:ext cx="8116124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en-US" sz="6000">
                  <a:solidFill>
                    <a:srgbClr val="00617A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you'll receive 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6842" y="8483702"/>
            <a:ext cx="14602690" cy="1082622"/>
            <a:chOff x="0" y="0"/>
            <a:chExt cx="19470253" cy="1443496"/>
          </a:xfrm>
        </p:grpSpPr>
        <p:sp>
          <p:nvSpPr>
            <p:cNvPr id="18" name="AutoShape 18"/>
            <p:cNvSpPr/>
            <p:nvPr/>
          </p:nvSpPr>
          <p:spPr>
            <a:xfrm>
              <a:off x="0" y="0"/>
              <a:ext cx="19470253" cy="14434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16689" y="-114300"/>
              <a:ext cx="18636876" cy="1333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en-US" sz="6000">
                  <a:solidFill>
                    <a:srgbClr val="00617A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medal, certificate and digital badge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786842" y="1028700"/>
            <a:ext cx="4717511" cy="1936145"/>
          </a:xfrm>
          <a:custGeom>
            <a:avLst/>
            <a:gdLst/>
            <a:ahLst/>
            <a:cxnLst/>
            <a:rect l="l" t="t" r="r" b="b"/>
            <a:pathLst>
              <a:path w="4717511" h="1936145">
                <a:moveTo>
                  <a:pt x="0" y="0"/>
                </a:moveTo>
                <a:lnTo>
                  <a:pt x="4717511" y="0"/>
                </a:lnTo>
                <a:lnTo>
                  <a:pt x="4717511" y="1936145"/>
                </a:lnTo>
                <a:lnTo>
                  <a:pt x="0" y="19361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62000"/>
            <a:ext cx="15931199" cy="2644722"/>
            <a:chOff x="0" y="0"/>
            <a:chExt cx="21241599" cy="352629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1241599" cy="35262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70557" y="-40252"/>
              <a:ext cx="20719273" cy="3454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500"/>
                </a:lnSpc>
              </a:pPr>
              <a:r>
                <a:rPr lang="en-US" sz="7500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What is required for Bronze Level?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4017972"/>
            <a:ext cx="3160929" cy="3934923"/>
          </a:xfrm>
          <a:custGeom>
            <a:avLst/>
            <a:gdLst/>
            <a:ahLst/>
            <a:cxnLst/>
            <a:rect l="l" t="t" r="r" b="b"/>
            <a:pathLst>
              <a:path w="3160929" h="3934923">
                <a:moveTo>
                  <a:pt x="0" y="0"/>
                </a:moveTo>
                <a:lnTo>
                  <a:pt x="3160929" y="0"/>
                </a:lnTo>
                <a:lnTo>
                  <a:pt x="3160929" y="3934924"/>
                </a:lnTo>
                <a:lnTo>
                  <a:pt x="0" y="39349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4386615" y="6969165"/>
            <a:ext cx="9689266" cy="754154"/>
            <a:chOff x="0" y="0"/>
            <a:chExt cx="12919022" cy="1005539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12919022" cy="10055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07997" y="137221"/>
              <a:ext cx="12503027" cy="626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FFFFFF"/>
                  </a:solidFill>
                  <a:latin typeface="Museo Slab 1"/>
                  <a:ea typeface="Museo Slab 1"/>
                  <a:cs typeface="Museo Slab 1"/>
                  <a:sym typeface="Museo Slab 1"/>
                </a:rPr>
                <a:t>Upgrade at any time to silver level (requires more hours)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386615" y="5001703"/>
            <a:ext cx="12187118" cy="754154"/>
            <a:chOff x="0" y="0"/>
            <a:chExt cx="16249490" cy="1005539"/>
          </a:xfrm>
        </p:grpSpPr>
        <p:sp>
          <p:nvSpPr>
            <p:cNvPr id="10" name="AutoShape 10"/>
            <p:cNvSpPr/>
            <p:nvPr/>
          </p:nvSpPr>
          <p:spPr>
            <a:xfrm>
              <a:off x="0" y="0"/>
              <a:ext cx="16249490" cy="10055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1618" y="137221"/>
              <a:ext cx="15726254" cy="626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FFFFFF"/>
                  </a:solidFill>
                  <a:latin typeface="Museo Slab 1"/>
                  <a:ea typeface="Museo Slab 1"/>
                  <a:cs typeface="Museo Slab 1"/>
                  <a:sym typeface="Museo Slab 1"/>
                </a:rPr>
                <a:t>Log activities in each of the five STEMM areas (Science, technology etc..)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86615" y="4017972"/>
            <a:ext cx="9914091" cy="754154"/>
            <a:chOff x="0" y="0"/>
            <a:chExt cx="13218788" cy="1005539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13218788" cy="10055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2824" y="184846"/>
              <a:ext cx="1279314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FFFFFF"/>
                  </a:solidFill>
                  <a:latin typeface="Museo Sans Rounded 2"/>
                  <a:ea typeface="Museo Sans Rounded 2"/>
                  <a:cs typeface="Museo Sans Rounded 2"/>
                  <a:sym typeface="Museo Sans Rounded 2"/>
                </a:rPr>
                <a:t>Undertake a minimum of 45-hours of STEMM-based activities 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386615" y="5985434"/>
            <a:ext cx="10911033" cy="754154"/>
            <a:chOff x="0" y="0"/>
            <a:chExt cx="14548044" cy="1005539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4548044" cy="10055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34225" y="137221"/>
              <a:ext cx="14079595" cy="6263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FFFFFF"/>
                  </a:solidFill>
                  <a:latin typeface="Museo Slab 1"/>
                  <a:ea typeface="Museo Slab 1"/>
                  <a:cs typeface="Museo Slab 1"/>
                  <a:sym typeface="Museo Slab 1"/>
                </a:rPr>
                <a:t>Complete the four stands, meeting the criteria required for each 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762000"/>
            <a:ext cx="15931199" cy="1309332"/>
            <a:chOff x="0" y="0"/>
            <a:chExt cx="21241599" cy="174577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1241599" cy="174577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70557" y="-30727"/>
              <a:ext cx="20719273" cy="1664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84"/>
                </a:lnSpc>
              </a:pPr>
              <a:r>
                <a:rPr lang="en-US" sz="7488">
                  <a:solidFill>
                    <a:srgbClr val="00A980"/>
                  </a:solidFill>
                  <a:latin typeface="Museo Sans Rounded 1"/>
                  <a:ea typeface="Museo Sans Rounded 1"/>
                  <a:cs typeface="Museo Sans Rounded 1"/>
                  <a:sym typeface="Museo Sans Rounded 1"/>
                </a:rPr>
                <a:t>The four YSA strands: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28484"/>
            <a:ext cx="4572000" cy="7558516"/>
            <a:chOff x="0" y="0"/>
            <a:chExt cx="1546578" cy="25568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6578" cy="2556831"/>
            </a:xfrm>
            <a:custGeom>
              <a:avLst/>
              <a:gdLst/>
              <a:ahLst/>
              <a:cxnLst/>
              <a:rect l="l" t="t" r="r" b="b"/>
              <a:pathLst>
                <a:path w="1546578" h="2556831">
                  <a:moveTo>
                    <a:pt x="0" y="0"/>
                  </a:moveTo>
                  <a:lnTo>
                    <a:pt x="1546578" y="0"/>
                  </a:lnTo>
                  <a:lnTo>
                    <a:pt x="1546578" y="2556831"/>
                  </a:lnTo>
                  <a:lnTo>
                    <a:pt x="0" y="2556831"/>
                  </a:lnTo>
                  <a:close/>
                </a:path>
              </a:pathLst>
            </a:custGeom>
            <a:solidFill>
              <a:srgbClr val="D0553D">
                <a:alpha val="29804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747307" y="2268250"/>
            <a:ext cx="3077387" cy="4339115"/>
          </a:xfrm>
          <a:custGeom>
            <a:avLst/>
            <a:gdLst/>
            <a:ahLst/>
            <a:cxnLst/>
            <a:rect l="l" t="t" r="r" b="b"/>
            <a:pathLst>
              <a:path w="3077387" h="4339115">
                <a:moveTo>
                  <a:pt x="0" y="0"/>
                </a:moveTo>
                <a:lnTo>
                  <a:pt x="3077386" y="0"/>
                </a:lnTo>
                <a:lnTo>
                  <a:pt x="3077386" y="4339115"/>
                </a:lnTo>
                <a:lnTo>
                  <a:pt x="0" y="4339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9144000" y="2728484"/>
            <a:ext cx="4572000" cy="7558516"/>
            <a:chOff x="0" y="0"/>
            <a:chExt cx="1546578" cy="25568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46578" cy="2556831"/>
            </a:xfrm>
            <a:custGeom>
              <a:avLst/>
              <a:gdLst/>
              <a:ahLst/>
              <a:cxnLst/>
              <a:rect l="l" t="t" r="r" b="b"/>
              <a:pathLst>
                <a:path w="1546578" h="2556831">
                  <a:moveTo>
                    <a:pt x="0" y="0"/>
                  </a:moveTo>
                  <a:lnTo>
                    <a:pt x="1546578" y="0"/>
                  </a:lnTo>
                  <a:lnTo>
                    <a:pt x="1546578" y="2556831"/>
                  </a:lnTo>
                  <a:lnTo>
                    <a:pt x="0" y="2556831"/>
                  </a:lnTo>
                  <a:close/>
                </a:path>
              </a:pathLst>
            </a:custGeom>
            <a:solidFill>
              <a:srgbClr val="75B94E">
                <a:alpha val="29804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0" y="2728484"/>
            <a:ext cx="4572000" cy="7558516"/>
            <a:chOff x="0" y="0"/>
            <a:chExt cx="1546578" cy="255683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46578" cy="2556831"/>
            </a:xfrm>
            <a:custGeom>
              <a:avLst/>
              <a:gdLst/>
              <a:ahLst/>
              <a:cxnLst/>
              <a:rect l="l" t="t" r="r" b="b"/>
              <a:pathLst>
                <a:path w="1546578" h="2556831">
                  <a:moveTo>
                    <a:pt x="0" y="0"/>
                  </a:moveTo>
                  <a:lnTo>
                    <a:pt x="1546578" y="0"/>
                  </a:lnTo>
                  <a:lnTo>
                    <a:pt x="1546578" y="2556831"/>
                  </a:lnTo>
                  <a:lnTo>
                    <a:pt x="0" y="2556831"/>
                  </a:lnTo>
                  <a:close/>
                </a:path>
              </a:pathLst>
            </a:custGeom>
            <a:solidFill>
              <a:srgbClr val="7263A9">
                <a:alpha val="29804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72000" y="2728484"/>
            <a:ext cx="4572000" cy="7558516"/>
            <a:chOff x="0" y="0"/>
            <a:chExt cx="1546578" cy="255683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46578" cy="2556831"/>
            </a:xfrm>
            <a:custGeom>
              <a:avLst/>
              <a:gdLst/>
              <a:ahLst/>
              <a:cxnLst/>
              <a:rect l="l" t="t" r="r" b="b"/>
              <a:pathLst>
                <a:path w="1546578" h="2556831">
                  <a:moveTo>
                    <a:pt x="0" y="0"/>
                  </a:moveTo>
                  <a:lnTo>
                    <a:pt x="1546578" y="0"/>
                  </a:lnTo>
                  <a:lnTo>
                    <a:pt x="1546578" y="2556831"/>
                  </a:lnTo>
                  <a:lnTo>
                    <a:pt x="0" y="2556831"/>
                  </a:lnTo>
                  <a:close/>
                </a:path>
              </a:pathLst>
            </a:custGeom>
            <a:solidFill>
              <a:srgbClr val="F3912A">
                <a:alpha val="29804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5244456" y="2268250"/>
            <a:ext cx="3077387" cy="4339115"/>
          </a:xfrm>
          <a:custGeom>
            <a:avLst/>
            <a:gdLst/>
            <a:ahLst/>
            <a:cxnLst/>
            <a:rect l="l" t="t" r="r" b="b"/>
            <a:pathLst>
              <a:path w="3077387" h="4339115">
                <a:moveTo>
                  <a:pt x="0" y="0"/>
                </a:moveTo>
                <a:lnTo>
                  <a:pt x="3077387" y="0"/>
                </a:lnTo>
                <a:lnTo>
                  <a:pt x="3077387" y="4339115"/>
                </a:lnTo>
                <a:lnTo>
                  <a:pt x="0" y="43391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9891307" y="2268250"/>
            <a:ext cx="3077387" cy="4339115"/>
          </a:xfrm>
          <a:custGeom>
            <a:avLst/>
            <a:gdLst/>
            <a:ahLst/>
            <a:cxnLst/>
            <a:rect l="l" t="t" r="r" b="b"/>
            <a:pathLst>
              <a:path w="3077387" h="4339115">
                <a:moveTo>
                  <a:pt x="0" y="0"/>
                </a:moveTo>
                <a:lnTo>
                  <a:pt x="3077386" y="0"/>
                </a:lnTo>
                <a:lnTo>
                  <a:pt x="3077386" y="4339115"/>
                </a:lnTo>
                <a:lnTo>
                  <a:pt x="0" y="43391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4463307" y="2268250"/>
            <a:ext cx="3077387" cy="4339115"/>
          </a:xfrm>
          <a:custGeom>
            <a:avLst/>
            <a:gdLst/>
            <a:ahLst/>
            <a:cxnLst/>
            <a:rect l="l" t="t" r="r" b="b"/>
            <a:pathLst>
              <a:path w="3077387" h="4339115">
                <a:moveTo>
                  <a:pt x="0" y="0"/>
                </a:moveTo>
                <a:lnTo>
                  <a:pt x="3077386" y="0"/>
                </a:lnTo>
                <a:lnTo>
                  <a:pt x="3077386" y="4339115"/>
                </a:lnTo>
                <a:lnTo>
                  <a:pt x="0" y="43391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0" y="7013098"/>
            <a:ext cx="4572000" cy="1352996"/>
            <a:chOff x="0" y="0"/>
            <a:chExt cx="1546578" cy="4576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46578" cy="457680"/>
            </a:xfrm>
            <a:custGeom>
              <a:avLst/>
              <a:gdLst/>
              <a:ahLst/>
              <a:cxnLst/>
              <a:rect l="l" t="t" r="r" b="b"/>
              <a:pathLst>
                <a:path w="1546578" h="457680">
                  <a:moveTo>
                    <a:pt x="0" y="0"/>
                  </a:moveTo>
                  <a:lnTo>
                    <a:pt x="0" y="457680"/>
                  </a:lnTo>
                  <a:lnTo>
                    <a:pt x="1546578" y="457680"/>
                  </a:lnTo>
                  <a:lnTo>
                    <a:pt x="1546578" y="0"/>
                  </a:lnTo>
                  <a:lnTo>
                    <a:pt x="0" y="0"/>
                  </a:lnTo>
                  <a:close/>
                  <a:moveTo>
                    <a:pt x="1485618" y="396720"/>
                  </a:moveTo>
                  <a:lnTo>
                    <a:pt x="59690" y="396720"/>
                  </a:lnTo>
                  <a:lnTo>
                    <a:pt x="59690" y="59690"/>
                  </a:lnTo>
                  <a:lnTo>
                    <a:pt x="1485618" y="59690"/>
                  </a:lnTo>
                  <a:lnTo>
                    <a:pt x="1485618" y="396720"/>
                  </a:lnTo>
                  <a:close/>
                </a:path>
              </a:pathLst>
            </a:custGeom>
            <a:solidFill>
              <a:srgbClr val="D0553D">
                <a:alpha val="42745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99776" y="7204398"/>
            <a:ext cx="3972447" cy="2647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6"/>
              </a:lnSpc>
            </a:pPr>
            <a:r>
              <a:rPr lang="en-US" sz="2497">
                <a:solidFill>
                  <a:srgbClr val="00617A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 Developing leadership skills and confidence</a:t>
            </a:r>
          </a:p>
          <a:p>
            <a:pPr algn="ctr">
              <a:lnSpc>
                <a:spcPts val="3496"/>
              </a:lnSpc>
            </a:pPr>
            <a:endParaRPr lang="en-US" sz="2497">
              <a:solidFill>
                <a:srgbClr val="00617A"/>
              </a:solidFill>
              <a:latin typeface="Museo Sans Rounded 1"/>
              <a:ea typeface="Museo Sans Rounded 1"/>
              <a:cs typeface="Museo Sans Rounded 1"/>
              <a:sym typeface="Museo Sans Rounded 1"/>
            </a:endParaRPr>
          </a:p>
          <a:p>
            <a:pPr algn="ctr">
              <a:lnSpc>
                <a:spcPts val="3496"/>
              </a:lnSpc>
            </a:pPr>
            <a:r>
              <a:rPr lang="en-US" sz="2497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Example: Helping younger children do a science experiment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572000" y="7013098"/>
            <a:ext cx="4572000" cy="1352996"/>
            <a:chOff x="0" y="0"/>
            <a:chExt cx="1546578" cy="4576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46578" cy="457680"/>
            </a:xfrm>
            <a:custGeom>
              <a:avLst/>
              <a:gdLst/>
              <a:ahLst/>
              <a:cxnLst/>
              <a:rect l="l" t="t" r="r" b="b"/>
              <a:pathLst>
                <a:path w="1546578" h="457680">
                  <a:moveTo>
                    <a:pt x="0" y="0"/>
                  </a:moveTo>
                  <a:lnTo>
                    <a:pt x="0" y="457680"/>
                  </a:lnTo>
                  <a:lnTo>
                    <a:pt x="1546578" y="457680"/>
                  </a:lnTo>
                  <a:lnTo>
                    <a:pt x="1546578" y="0"/>
                  </a:lnTo>
                  <a:lnTo>
                    <a:pt x="0" y="0"/>
                  </a:lnTo>
                  <a:close/>
                  <a:moveTo>
                    <a:pt x="1485618" y="396720"/>
                  </a:moveTo>
                  <a:lnTo>
                    <a:pt x="59690" y="396720"/>
                  </a:lnTo>
                  <a:lnTo>
                    <a:pt x="59690" y="59690"/>
                  </a:lnTo>
                  <a:lnTo>
                    <a:pt x="1485618" y="59690"/>
                  </a:lnTo>
                  <a:lnTo>
                    <a:pt x="1485618" y="396720"/>
                  </a:lnTo>
                  <a:close/>
                </a:path>
              </a:pathLst>
            </a:custGeom>
            <a:solidFill>
              <a:srgbClr val="F3912A">
                <a:alpha val="42745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761332" y="7194873"/>
            <a:ext cx="4193335" cy="227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4"/>
              </a:lnSpc>
            </a:pPr>
            <a:r>
              <a:rPr lang="en-US" sz="2581">
                <a:solidFill>
                  <a:srgbClr val="00617A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Focusing on communication skills </a:t>
            </a:r>
          </a:p>
          <a:p>
            <a:pPr algn="ctr">
              <a:lnSpc>
                <a:spcPts val="3614"/>
              </a:lnSpc>
            </a:pPr>
            <a:endParaRPr lang="en-US" sz="2581">
              <a:solidFill>
                <a:srgbClr val="00617A"/>
              </a:solidFill>
              <a:latin typeface="Museo Sans Rounded 1"/>
              <a:ea typeface="Museo Sans Rounded 1"/>
              <a:cs typeface="Museo Sans Rounded 1"/>
              <a:sym typeface="Museo Sans Rounded 1"/>
            </a:endParaRPr>
          </a:p>
          <a:p>
            <a:pPr algn="ctr">
              <a:lnSpc>
                <a:spcPts val="3614"/>
              </a:lnSpc>
            </a:pPr>
            <a:r>
              <a:rPr lang="en-US" sz="2581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Example: volunteering at school open evening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144000" y="7013098"/>
            <a:ext cx="4572000" cy="1352996"/>
            <a:chOff x="0" y="0"/>
            <a:chExt cx="1546578" cy="4576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46578" cy="457680"/>
            </a:xfrm>
            <a:custGeom>
              <a:avLst/>
              <a:gdLst/>
              <a:ahLst/>
              <a:cxnLst/>
              <a:rect l="l" t="t" r="r" b="b"/>
              <a:pathLst>
                <a:path w="1546578" h="457680">
                  <a:moveTo>
                    <a:pt x="0" y="0"/>
                  </a:moveTo>
                  <a:lnTo>
                    <a:pt x="0" y="457680"/>
                  </a:lnTo>
                  <a:lnTo>
                    <a:pt x="1546578" y="457680"/>
                  </a:lnTo>
                  <a:lnTo>
                    <a:pt x="1546578" y="0"/>
                  </a:lnTo>
                  <a:lnTo>
                    <a:pt x="0" y="0"/>
                  </a:lnTo>
                  <a:close/>
                  <a:moveTo>
                    <a:pt x="1485618" y="396720"/>
                  </a:moveTo>
                  <a:lnTo>
                    <a:pt x="59690" y="396720"/>
                  </a:lnTo>
                  <a:lnTo>
                    <a:pt x="59690" y="59690"/>
                  </a:lnTo>
                  <a:lnTo>
                    <a:pt x="1485618" y="59690"/>
                  </a:lnTo>
                  <a:lnTo>
                    <a:pt x="1485618" y="396720"/>
                  </a:lnTo>
                  <a:close/>
                </a:path>
              </a:pathLst>
            </a:custGeom>
            <a:solidFill>
              <a:srgbClr val="75B94E">
                <a:alpha val="42745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366326" y="7204398"/>
            <a:ext cx="4127347" cy="220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6"/>
              </a:lnSpc>
            </a:pPr>
            <a:r>
              <a:rPr lang="en-US" sz="2497">
                <a:solidFill>
                  <a:srgbClr val="00617A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Following curiosity beyond the national curriculum </a:t>
            </a:r>
          </a:p>
          <a:p>
            <a:pPr algn="ctr">
              <a:lnSpc>
                <a:spcPts val="3496"/>
              </a:lnSpc>
            </a:pPr>
            <a:endParaRPr lang="en-US" sz="2497">
              <a:solidFill>
                <a:srgbClr val="00617A"/>
              </a:solidFill>
              <a:latin typeface="Museo Sans Rounded 1"/>
              <a:ea typeface="Museo Sans Rounded 1"/>
              <a:cs typeface="Museo Sans Rounded 1"/>
              <a:sym typeface="Museo Sans Rounded 1"/>
            </a:endParaRPr>
          </a:p>
          <a:p>
            <a:pPr algn="ctr">
              <a:lnSpc>
                <a:spcPts val="3496"/>
              </a:lnSpc>
            </a:pPr>
            <a:r>
              <a:rPr lang="en-US" sz="2497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Example: Reading a science magazine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3716000" y="7013098"/>
            <a:ext cx="4572000" cy="1352996"/>
            <a:chOff x="0" y="0"/>
            <a:chExt cx="1546578" cy="4576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46578" cy="457680"/>
            </a:xfrm>
            <a:custGeom>
              <a:avLst/>
              <a:gdLst/>
              <a:ahLst/>
              <a:cxnLst/>
              <a:rect l="l" t="t" r="r" b="b"/>
              <a:pathLst>
                <a:path w="1546578" h="457680">
                  <a:moveTo>
                    <a:pt x="0" y="0"/>
                  </a:moveTo>
                  <a:lnTo>
                    <a:pt x="0" y="457680"/>
                  </a:lnTo>
                  <a:lnTo>
                    <a:pt x="1546578" y="457680"/>
                  </a:lnTo>
                  <a:lnTo>
                    <a:pt x="1546578" y="0"/>
                  </a:lnTo>
                  <a:lnTo>
                    <a:pt x="0" y="0"/>
                  </a:lnTo>
                  <a:close/>
                  <a:moveTo>
                    <a:pt x="1485618" y="396720"/>
                  </a:moveTo>
                  <a:lnTo>
                    <a:pt x="59690" y="396720"/>
                  </a:lnTo>
                  <a:lnTo>
                    <a:pt x="59690" y="59690"/>
                  </a:lnTo>
                  <a:lnTo>
                    <a:pt x="1485618" y="59690"/>
                  </a:lnTo>
                  <a:lnTo>
                    <a:pt x="1485618" y="396720"/>
                  </a:lnTo>
                  <a:close/>
                </a:path>
              </a:pathLst>
            </a:custGeom>
            <a:solidFill>
              <a:srgbClr val="7263A9">
                <a:alpha val="42745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3984221" y="7194873"/>
            <a:ext cx="4035558" cy="2285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2"/>
              </a:lnSpc>
            </a:pPr>
            <a:r>
              <a:rPr lang="en-US" sz="2580">
                <a:solidFill>
                  <a:srgbClr val="00617A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Exploring STEMM careers and training opportunities</a:t>
            </a:r>
          </a:p>
          <a:p>
            <a:pPr algn="ctr">
              <a:lnSpc>
                <a:spcPts val="3612"/>
              </a:lnSpc>
            </a:pPr>
            <a:endParaRPr lang="en-US" sz="2580">
              <a:solidFill>
                <a:srgbClr val="00617A"/>
              </a:solidFill>
              <a:latin typeface="Museo Sans Rounded 1"/>
              <a:ea typeface="Museo Sans Rounded 1"/>
              <a:cs typeface="Museo Sans Rounded 1"/>
              <a:sym typeface="Museo Sans Rounded 1"/>
            </a:endParaRPr>
          </a:p>
          <a:p>
            <a:pPr algn="ctr">
              <a:lnSpc>
                <a:spcPts val="3612"/>
              </a:lnSpc>
            </a:pPr>
            <a:r>
              <a:rPr lang="en-US" sz="2580">
                <a:solidFill>
                  <a:srgbClr val="0061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Example: Watching a careers talk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9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57201" y="-342900"/>
            <a:ext cx="7186011" cy="106299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614474" cy="10287000"/>
            <a:chOff x="0" y="0"/>
            <a:chExt cx="8819299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6113" b="17373"/>
            <a:stretch>
              <a:fillRect/>
            </a:stretch>
          </p:blipFill>
          <p:spPr>
            <a:xfrm>
              <a:off x="0" y="0"/>
              <a:ext cx="8819299" cy="448733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4772" b="4772"/>
            <a:stretch>
              <a:fillRect/>
            </a:stretch>
          </p:blipFill>
          <p:spPr>
            <a:xfrm>
              <a:off x="0" y="4614333"/>
              <a:ext cx="8819299" cy="4487333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4772" b="4772"/>
            <a:stretch>
              <a:fillRect/>
            </a:stretch>
          </p:blipFill>
          <p:spPr>
            <a:xfrm>
              <a:off x="0" y="9228667"/>
              <a:ext cx="8819299" cy="4487333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 rot="890885">
            <a:off x="7494909" y="5666607"/>
            <a:ext cx="1217507" cy="794423"/>
          </a:xfrm>
          <a:custGeom>
            <a:avLst/>
            <a:gdLst/>
            <a:ahLst/>
            <a:cxnLst/>
            <a:rect l="l" t="t" r="r" b="b"/>
            <a:pathLst>
              <a:path w="1217507" h="794423">
                <a:moveTo>
                  <a:pt x="0" y="0"/>
                </a:moveTo>
                <a:lnTo>
                  <a:pt x="1217507" y="0"/>
                </a:lnTo>
                <a:lnTo>
                  <a:pt x="1217507" y="794423"/>
                </a:lnTo>
                <a:lnTo>
                  <a:pt x="0" y="794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890885">
            <a:off x="13464441" y="5666607"/>
            <a:ext cx="1217507" cy="794423"/>
          </a:xfrm>
          <a:custGeom>
            <a:avLst/>
            <a:gdLst/>
            <a:ahLst/>
            <a:cxnLst/>
            <a:rect l="l" t="t" r="r" b="b"/>
            <a:pathLst>
              <a:path w="1217507" h="794423">
                <a:moveTo>
                  <a:pt x="0" y="0"/>
                </a:moveTo>
                <a:lnTo>
                  <a:pt x="1217507" y="0"/>
                </a:lnTo>
                <a:lnTo>
                  <a:pt x="1217507" y="794423"/>
                </a:lnTo>
                <a:lnTo>
                  <a:pt x="0" y="794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890885">
            <a:off x="10569534" y="5666607"/>
            <a:ext cx="1217507" cy="794423"/>
          </a:xfrm>
          <a:custGeom>
            <a:avLst/>
            <a:gdLst/>
            <a:ahLst/>
            <a:cxnLst/>
            <a:rect l="l" t="t" r="r" b="b"/>
            <a:pathLst>
              <a:path w="1217507" h="794423">
                <a:moveTo>
                  <a:pt x="0" y="0"/>
                </a:moveTo>
                <a:lnTo>
                  <a:pt x="1217507" y="0"/>
                </a:lnTo>
                <a:lnTo>
                  <a:pt x="1217507" y="794423"/>
                </a:lnTo>
                <a:lnTo>
                  <a:pt x="0" y="794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7545386" y="587032"/>
            <a:ext cx="10742614" cy="408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36"/>
              </a:lnSpc>
            </a:pPr>
            <a:r>
              <a:rPr lang="en-US" sz="6696" spc="26">
                <a:solidFill>
                  <a:srgbClr val="FFFFFF"/>
                </a:solidFill>
                <a:latin typeface="Museo Sans"/>
                <a:ea typeface="Museo Sans"/>
                <a:cs typeface="Museo Sans"/>
                <a:sym typeface="Museo Sans"/>
              </a:rPr>
              <a:t>Any activity that involves an element of STEMM could count towards your Award: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97775" y="6659245"/>
            <a:ext cx="2392205" cy="250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Must involve at least one area of STEMM (can be more than one area)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400">
              <a:solidFill>
                <a:srgbClr val="FFFFFF"/>
              </a:solidFill>
              <a:latin typeface="Museo Sans Rounded 2"/>
              <a:ea typeface="Museo Sans Rounded 2"/>
              <a:cs typeface="Museo Sans Rounded 2"/>
              <a:sym typeface="Museo Sans Rounded 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672400" y="6659245"/>
            <a:ext cx="2392205" cy="208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Must be outside of normal lessons or homework</a:t>
            </a:r>
          </a:p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endParaRPr lang="en-US" sz="2400">
              <a:solidFill>
                <a:srgbClr val="FFFFFF"/>
              </a:solidFill>
              <a:latin typeface="Museo Sans Rounded 2"/>
              <a:ea typeface="Museo Sans Rounded 2"/>
              <a:cs typeface="Museo Sans Rounded 2"/>
              <a:sym typeface="Museo Sans Rounded 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31653" y="6659245"/>
            <a:ext cx="4459112" cy="250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Lots of activities you may already do could count, including online and at home, after school clubs, trips, visits, work experience and careers days!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90525"/>
            <a:ext cx="15931199" cy="2282772"/>
            <a:chOff x="0" y="0"/>
            <a:chExt cx="21241599" cy="304369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1241599" cy="30436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70557" y="112148"/>
              <a:ext cx="20719273" cy="2819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99"/>
                </a:lnSpc>
              </a:pPr>
              <a:r>
                <a:rPr lang="en-US" sz="6999" dirty="0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Can activities count if undertaken at school/college?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72746" y="2640565"/>
            <a:ext cx="6045886" cy="6937543"/>
            <a:chOff x="0" y="0"/>
            <a:chExt cx="8061181" cy="925005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061181" cy="9250057"/>
              <a:chOff x="0" y="0"/>
              <a:chExt cx="1973169" cy="22641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973169" cy="2264175"/>
              </a:xfrm>
              <a:custGeom>
                <a:avLst/>
                <a:gdLst/>
                <a:ahLst/>
                <a:cxnLst/>
                <a:rect l="l" t="t" r="r" b="b"/>
                <a:pathLst>
                  <a:path w="1973169" h="2264175">
                    <a:moveTo>
                      <a:pt x="0" y="0"/>
                    </a:moveTo>
                    <a:lnTo>
                      <a:pt x="1973169" y="0"/>
                    </a:lnTo>
                    <a:lnTo>
                      <a:pt x="1973169" y="2264175"/>
                    </a:lnTo>
                    <a:lnTo>
                      <a:pt x="0" y="2264175"/>
                    </a:ln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07419" y="1413110"/>
              <a:ext cx="1892708" cy="1502337"/>
            </a:xfrm>
            <a:custGeom>
              <a:avLst/>
              <a:gdLst/>
              <a:ahLst/>
              <a:cxnLst/>
              <a:rect l="l" t="t" r="r" b="b"/>
              <a:pathLst>
                <a:path w="1892708" h="1502337">
                  <a:moveTo>
                    <a:pt x="0" y="0"/>
                  </a:moveTo>
                  <a:lnTo>
                    <a:pt x="1892708" y="0"/>
                  </a:lnTo>
                  <a:lnTo>
                    <a:pt x="1892708" y="1502337"/>
                  </a:lnTo>
                  <a:lnTo>
                    <a:pt x="0" y="1502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222779"/>
              <a:ext cx="7819003" cy="729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9"/>
                </a:lnSpc>
              </a:pPr>
              <a:r>
                <a:rPr lang="en-US" sz="3299">
                  <a:solidFill>
                    <a:srgbClr val="FFFFFF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Yes (if STEMM related):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486338" y="1375010"/>
              <a:ext cx="4930947" cy="107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After school clubs, open evenings, public events etc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307419" y="3873860"/>
              <a:ext cx="1892708" cy="1502337"/>
            </a:xfrm>
            <a:custGeom>
              <a:avLst/>
              <a:gdLst/>
              <a:ahLst/>
              <a:cxnLst/>
              <a:rect l="l" t="t" r="r" b="b"/>
              <a:pathLst>
                <a:path w="1892708" h="1502337">
                  <a:moveTo>
                    <a:pt x="0" y="0"/>
                  </a:moveTo>
                  <a:lnTo>
                    <a:pt x="1892708" y="0"/>
                  </a:lnTo>
                  <a:lnTo>
                    <a:pt x="1892708" y="1502337"/>
                  </a:lnTo>
                  <a:lnTo>
                    <a:pt x="0" y="1502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86338" y="3609184"/>
              <a:ext cx="4930947" cy="16332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Organised trips and visits, or guest speakers coming into school/college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307419" y="6610566"/>
              <a:ext cx="1892708" cy="1502337"/>
            </a:xfrm>
            <a:custGeom>
              <a:avLst/>
              <a:gdLst/>
              <a:ahLst/>
              <a:cxnLst/>
              <a:rect l="l" t="t" r="r" b="b"/>
              <a:pathLst>
                <a:path w="1892708" h="1502337">
                  <a:moveTo>
                    <a:pt x="0" y="0"/>
                  </a:moveTo>
                  <a:lnTo>
                    <a:pt x="1892708" y="0"/>
                  </a:lnTo>
                  <a:lnTo>
                    <a:pt x="1892708" y="1502337"/>
                  </a:lnTo>
                  <a:lnTo>
                    <a:pt x="0" y="1502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86338" y="6304744"/>
              <a:ext cx="4930947" cy="27508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Extra study in your spare time to learn more about a topic that you may have touched on at school (not set homework)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69967" y="2640565"/>
            <a:ext cx="6045886" cy="6937543"/>
            <a:chOff x="0" y="0"/>
            <a:chExt cx="8061181" cy="925005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8061181" cy="9250057"/>
              <a:chOff x="0" y="0"/>
              <a:chExt cx="1973169" cy="226417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973169" cy="2264175"/>
              </a:xfrm>
              <a:custGeom>
                <a:avLst/>
                <a:gdLst/>
                <a:ahLst/>
                <a:cxnLst/>
                <a:rect l="l" t="t" r="r" b="b"/>
                <a:pathLst>
                  <a:path w="1973169" h="2264175">
                    <a:moveTo>
                      <a:pt x="0" y="0"/>
                    </a:moveTo>
                    <a:lnTo>
                      <a:pt x="1973169" y="0"/>
                    </a:lnTo>
                    <a:lnTo>
                      <a:pt x="1973169" y="2264175"/>
                    </a:lnTo>
                    <a:lnTo>
                      <a:pt x="0" y="2264175"/>
                    </a:ln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582595" y="1257621"/>
              <a:ext cx="1406080" cy="1654212"/>
            </a:xfrm>
            <a:custGeom>
              <a:avLst/>
              <a:gdLst/>
              <a:ahLst/>
              <a:cxnLst/>
              <a:rect l="l" t="t" r="r" b="b"/>
              <a:pathLst>
                <a:path w="1406080" h="1654212">
                  <a:moveTo>
                    <a:pt x="0" y="0"/>
                  </a:moveTo>
                  <a:lnTo>
                    <a:pt x="1406080" y="0"/>
                  </a:lnTo>
                  <a:lnTo>
                    <a:pt x="1406080" y="1654212"/>
                  </a:lnTo>
                  <a:lnTo>
                    <a:pt x="0" y="1654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1600" y="222779"/>
              <a:ext cx="7819003" cy="729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19"/>
                </a:lnSpc>
              </a:pPr>
              <a:r>
                <a:rPr lang="en-US" sz="3299">
                  <a:solidFill>
                    <a:srgbClr val="FFFFFF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Does NOT count: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486338" y="1528467"/>
              <a:ext cx="4930947" cy="107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Work carried out in normal lessons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86338" y="3725557"/>
              <a:ext cx="4930947" cy="5156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Homework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86338" y="7449612"/>
              <a:ext cx="4930947" cy="1074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Activities that don't involve or relate to STEMM topics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486338" y="5429665"/>
              <a:ext cx="4930947" cy="16332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Exam/syllabus revision of topics learnt in school/college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82595" y="3297698"/>
              <a:ext cx="1406080" cy="1654212"/>
            </a:xfrm>
            <a:custGeom>
              <a:avLst/>
              <a:gdLst/>
              <a:ahLst/>
              <a:cxnLst/>
              <a:rect l="l" t="t" r="r" b="b"/>
              <a:pathLst>
                <a:path w="1406080" h="1654212">
                  <a:moveTo>
                    <a:pt x="0" y="0"/>
                  </a:moveTo>
                  <a:lnTo>
                    <a:pt x="1406080" y="0"/>
                  </a:lnTo>
                  <a:lnTo>
                    <a:pt x="1406080" y="1654212"/>
                  </a:lnTo>
                  <a:lnTo>
                    <a:pt x="0" y="1654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582595" y="5158820"/>
              <a:ext cx="1406080" cy="1654212"/>
            </a:xfrm>
            <a:custGeom>
              <a:avLst/>
              <a:gdLst/>
              <a:ahLst/>
              <a:cxnLst/>
              <a:rect l="l" t="t" r="r" b="b"/>
              <a:pathLst>
                <a:path w="1406080" h="1654212">
                  <a:moveTo>
                    <a:pt x="0" y="0"/>
                  </a:moveTo>
                  <a:lnTo>
                    <a:pt x="1406080" y="0"/>
                  </a:lnTo>
                  <a:lnTo>
                    <a:pt x="1406080" y="1654211"/>
                  </a:lnTo>
                  <a:lnTo>
                    <a:pt x="0" y="1654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582595" y="7178766"/>
              <a:ext cx="1406080" cy="1654212"/>
            </a:xfrm>
            <a:custGeom>
              <a:avLst/>
              <a:gdLst/>
              <a:ahLst/>
              <a:cxnLst/>
              <a:rect l="l" t="t" r="r" b="b"/>
              <a:pathLst>
                <a:path w="1406080" h="1654212">
                  <a:moveTo>
                    <a:pt x="0" y="0"/>
                  </a:moveTo>
                  <a:lnTo>
                    <a:pt x="1406080" y="0"/>
                  </a:lnTo>
                  <a:lnTo>
                    <a:pt x="1406080" y="1654212"/>
                  </a:lnTo>
                  <a:lnTo>
                    <a:pt x="0" y="1654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3530404"/>
            <a:ext cx="8322486" cy="4773678"/>
            <a:chOff x="0" y="0"/>
            <a:chExt cx="7981950" cy="4578350"/>
          </a:xfrm>
        </p:grpSpPr>
        <p:sp>
          <p:nvSpPr>
            <p:cNvPr id="3" name="Freeform 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2"/>
              <a:stretch>
                <a:fillRect t="-2110" b="-4009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9312" y="463581"/>
            <a:ext cx="17009376" cy="2301822"/>
            <a:chOff x="0" y="0"/>
            <a:chExt cx="22679169" cy="3069096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22679169" cy="30690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88867" y="102623"/>
              <a:ext cx="22121493" cy="2854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en-US" sz="7000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The YSA e-portfolio is easy to use and a great way to track progress: </a:t>
              </a:r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892" y="2142002"/>
            <a:ext cx="7480808" cy="6521914"/>
          </a:xfrm>
          <a:prstGeom prst="rect">
            <a:avLst/>
          </a:prstGeom>
        </p:spPr>
      </p:pic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7559096" y="4739193"/>
            <a:ext cx="5304388" cy="3042533"/>
            <a:chOff x="0" y="0"/>
            <a:chExt cx="7981950" cy="4578350"/>
          </a:xfrm>
        </p:grpSpPr>
        <p:sp>
          <p:nvSpPr>
            <p:cNvPr id="13" name="Freeform 1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4"/>
              <a:stretch>
                <a:fillRect t="-101517" r="-12294" b="-5188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782649" y="8304082"/>
            <a:ext cx="8866039" cy="1668554"/>
            <a:chOff x="0" y="0"/>
            <a:chExt cx="11821385" cy="2224739"/>
          </a:xfrm>
        </p:grpSpPr>
        <p:sp>
          <p:nvSpPr>
            <p:cNvPr id="19" name="AutoShape 19"/>
            <p:cNvSpPr/>
            <p:nvPr/>
          </p:nvSpPr>
          <p:spPr>
            <a:xfrm>
              <a:off x="0" y="0"/>
              <a:ext cx="11821385" cy="22247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0325" y="184846"/>
              <a:ext cx="11440734" cy="1797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Its downloadable and provides a handy record of achievement for applications later on. Each YSA journey is unique!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954599" y="3770738"/>
            <a:ext cx="10653214" cy="6110555"/>
            <a:chOff x="0" y="0"/>
            <a:chExt cx="7981950" cy="4578350"/>
          </a:xfrm>
        </p:grpSpPr>
        <p:sp>
          <p:nvSpPr>
            <p:cNvPr id="3" name="Freeform 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2"/>
              <a:stretch>
                <a:fillRect t="-2110" b="-4009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23720" y="507393"/>
            <a:ext cx="17009376" cy="2282772"/>
            <a:chOff x="0" y="0"/>
            <a:chExt cx="22679169" cy="3043696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22679169" cy="30436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88867" y="112148"/>
              <a:ext cx="22121493" cy="2819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99"/>
                </a:lnSpc>
              </a:pPr>
              <a:r>
                <a:rPr lang="en-US" sz="6999" dirty="0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Once you are registered you can start logging activities: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3720" y="2850360"/>
            <a:ext cx="8520280" cy="1211354"/>
            <a:chOff x="0" y="0"/>
            <a:chExt cx="11360373" cy="1615139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11360373" cy="16151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0543" y="183153"/>
              <a:ext cx="10994567" cy="1188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e-portfolio is where you will log all the activities you take part in during your Award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876362" y="3069557"/>
            <a:ext cx="5151798" cy="1151605"/>
            <a:chOff x="0" y="0"/>
            <a:chExt cx="6869063" cy="1535474"/>
          </a:xfrm>
        </p:grpSpPr>
        <p:sp>
          <p:nvSpPr>
            <p:cNvPr id="15" name="AutoShape 15"/>
            <p:cNvSpPr/>
            <p:nvPr/>
          </p:nvSpPr>
          <p:spPr>
            <a:xfrm>
              <a:off x="0" y="0"/>
              <a:ext cx="6869063" cy="1535474"/>
            </a:xfrm>
            <a:prstGeom prst="rect">
              <a:avLst/>
            </a:prstGeom>
            <a:solidFill>
              <a:srgbClr val="00A98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0593" y="211477"/>
              <a:ext cx="6647878" cy="1074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Your YSA coordinator will set you up on the system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607813" y="4919805"/>
            <a:ext cx="5382968" cy="1906211"/>
            <a:chOff x="0" y="0"/>
            <a:chExt cx="7177291" cy="2541615"/>
          </a:xfrm>
        </p:grpSpPr>
        <p:sp>
          <p:nvSpPr>
            <p:cNvPr id="18" name="AutoShape 18"/>
            <p:cNvSpPr/>
            <p:nvPr/>
          </p:nvSpPr>
          <p:spPr>
            <a:xfrm>
              <a:off x="0" y="0"/>
              <a:ext cx="7177291" cy="2541615"/>
            </a:xfrm>
            <a:prstGeom prst="rect">
              <a:avLst/>
            </a:prstGeom>
            <a:solidFill>
              <a:srgbClr val="00A98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5555" y="155747"/>
              <a:ext cx="6946181" cy="2192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Look out for the welcome email and follow the link to log in, set your password and complete your profile information</a:t>
              </a:r>
            </a:p>
          </p:txBody>
        </p:sp>
      </p:grpSp>
      <p:sp>
        <p:nvSpPr>
          <p:cNvPr id="20" name="Freeform 20"/>
          <p:cNvSpPr/>
          <p:nvPr/>
        </p:nvSpPr>
        <p:spPr>
          <a:xfrm rot="-1218364">
            <a:off x="2464211" y="7267161"/>
            <a:ext cx="1558988" cy="711288"/>
          </a:xfrm>
          <a:custGeom>
            <a:avLst/>
            <a:gdLst/>
            <a:ahLst/>
            <a:cxnLst/>
            <a:rect l="l" t="t" r="r" b="b"/>
            <a:pathLst>
              <a:path w="1558988" h="711288">
                <a:moveTo>
                  <a:pt x="0" y="0"/>
                </a:moveTo>
                <a:lnTo>
                  <a:pt x="1558988" y="0"/>
                </a:lnTo>
                <a:lnTo>
                  <a:pt x="1558988" y="711288"/>
                </a:lnTo>
                <a:lnTo>
                  <a:pt x="0" y="711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623720" y="7564339"/>
            <a:ext cx="1910972" cy="768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See how far you have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62075" y="7948579"/>
            <a:ext cx="4686613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Trouble shooting: 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If you do not receive your welcome email, log in via the YSA website and click 'forgot password'.</a:t>
            </a:r>
          </a:p>
          <a:p>
            <a:pPr algn="ctr">
              <a:lnSpc>
                <a:spcPts val="3079"/>
              </a:lnSpc>
            </a:pPr>
            <a:endParaRPr lang="en-US" sz="2199">
              <a:solidFill>
                <a:srgbClr val="00617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9312" y="636384"/>
            <a:ext cx="17009376" cy="1228672"/>
            <a:chOff x="0" y="0"/>
            <a:chExt cx="22679169" cy="1638229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2679169" cy="1638229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88867" y="-21202"/>
              <a:ext cx="22121493" cy="1547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799"/>
                </a:lnSpc>
              </a:pPr>
              <a:r>
                <a:rPr lang="en-US" sz="6999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How to submit an activity: </a:t>
              </a:r>
            </a:p>
          </p:txBody>
        </p:sp>
      </p:grpSp>
      <p:sp>
        <p:nvSpPr>
          <p:cNvPr id="5" name="AutoShape 5"/>
          <p:cNvSpPr/>
          <p:nvPr/>
        </p:nvSpPr>
        <p:spPr>
          <a:xfrm>
            <a:off x="0" y="2119934"/>
            <a:ext cx="14865259" cy="754154"/>
          </a:xfrm>
          <a:prstGeom prst="rect">
            <a:avLst/>
          </a:prstGeom>
          <a:solidFill>
            <a:srgbClr val="00617A"/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648282" y="2244281"/>
            <a:ext cx="13759189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 log an activity, visit www.ysawards.co.uk and follow the link to sign in to the e-portfolio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3425542"/>
            <a:ext cx="1034928" cy="1034928"/>
            <a:chOff x="0" y="0"/>
            <a:chExt cx="1379903" cy="137990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379903" cy="1379903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53640" y="115402"/>
              <a:ext cx="472623" cy="1053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68"/>
                </a:lnSpc>
              </a:pPr>
              <a:r>
                <a:rPr lang="en-US" sz="4763">
                  <a:solidFill>
                    <a:srgbClr val="FFFFFF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6349971"/>
            <a:ext cx="1034928" cy="1034928"/>
            <a:chOff x="0" y="0"/>
            <a:chExt cx="1379903" cy="1379903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379903" cy="1379903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53640" y="115402"/>
              <a:ext cx="472623" cy="1053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68"/>
                </a:lnSpc>
              </a:pPr>
              <a:r>
                <a:rPr lang="en-US" sz="4763">
                  <a:solidFill>
                    <a:srgbClr val="FFFFFF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2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2354822" y="3425542"/>
            <a:ext cx="4861799" cy="1784481"/>
          </a:xfrm>
          <a:custGeom>
            <a:avLst/>
            <a:gdLst/>
            <a:ahLst/>
            <a:cxnLst/>
            <a:rect l="l" t="t" r="r" b="b"/>
            <a:pathLst>
              <a:path w="4861799" h="1784481">
                <a:moveTo>
                  <a:pt x="0" y="0"/>
                </a:moveTo>
                <a:lnTo>
                  <a:pt x="4861799" y="0"/>
                </a:lnTo>
                <a:lnTo>
                  <a:pt x="4861799" y="1784481"/>
                </a:lnTo>
                <a:lnTo>
                  <a:pt x="0" y="1784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2175120" y="6033365"/>
            <a:ext cx="7132802" cy="2267015"/>
          </a:xfrm>
          <a:custGeom>
            <a:avLst/>
            <a:gdLst/>
            <a:ahLst/>
            <a:cxnLst/>
            <a:rect l="l" t="t" r="r" b="b"/>
            <a:pathLst>
              <a:path w="7132802" h="2267015">
                <a:moveTo>
                  <a:pt x="0" y="0"/>
                </a:moveTo>
                <a:lnTo>
                  <a:pt x="7132801" y="0"/>
                </a:lnTo>
                <a:lnTo>
                  <a:pt x="7132801" y="2267014"/>
                </a:lnTo>
                <a:lnTo>
                  <a:pt x="0" y="2267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 rot="-1218364">
            <a:off x="5760679" y="7666203"/>
            <a:ext cx="1558988" cy="711288"/>
          </a:xfrm>
          <a:custGeom>
            <a:avLst/>
            <a:gdLst/>
            <a:ahLst/>
            <a:cxnLst/>
            <a:rect l="l" t="t" r="r" b="b"/>
            <a:pathLst>
              <a:path w="1558988" h="711288">
                <a:moveTo>
                  <a:pt x="0" y="0"/>
                </a:moveTo>
                <a:lnTo>
                  <a:pt x="1558988" y="0"/>
                </a:lnTo>
                <a:lnTo>
                  <a:pt x="1558988" y="711288"/>
                </a:lnTo>
                <a:lnTo>
                  <a:pt x="0" y="711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2228727" y="3128966"/>
            <a:ext cx="5030573" cy="6833860"/>
          </a:xfrm>
          <a:custGeom>
            <a:avLst/>
            <a:gdLst/>
            <a:ahLst/>
            <a:cxnLst/>
            <a:rect l="l" t="t" r="r" b="b"/>
            <a:pathLst>
              <a:path w="5030573" h="6833860">
                <a:moveTo>
                  <a:pt x="0" y="0"/>
                </a:moveTo>
                <a:lnTo>
                  <a:pt x="5030573" y="0"/>
                </a:lnTo>
                <a:lnTo>
                  <a:pt x="5030573" y="6833860"/>
                </a:lnTo>
                <a:lnTo>
                  <a:pt x="0" y="68338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2354822" y="8213725"/>
            <a:ext cx="3330879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Choose the strand that best matches the activity and click 'add new activity'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921113" y="3425542"/>
            <a:ext cx="1034928" cy="1034928"/>
            <a:chOff x="0" y="0"/>
            <a:chExt cx="1379903" cy="137990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379903" cy="1379903"/>
              <a:chOff x="0" y="0"/>
              <a:chExt cx="6350000" cy="6350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53640" y="115402"/>
              <a:ext cx="472623" cy="1053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668"/>
                </a:lnSpc>
              </a:pPr>
              <a:r>
                <a:rPr lang="en-US" sz="4763">
                  <a:solidFill>
                    <a:srgbClr val="FFFFFF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3</a:t>
              </a:r>
            </a:p>
          </p:txBody>
        </p:sp>
      </p:grpSp>
      <p:sp>
        <p:nvSpPr>
          <p:cNvPr id="24" name="Freeform 24"/>
          <p:cNvSpPr/>
          <p:nvPr/>
        </p:nvSpPr>
        <p:spPr>
          <a:xfrm rot="-1218364">
            <a:off x="11000674" y="4104825"/>
            <a:ext cx="1558988" cy="711288"/>
          </a:xfrm>
          <a:custGeom>
            <a:avLst/>
            <a:gdLst/>
            <a:ahLst/>
            <a:cxnLst/>
            <a:rect l="l" t="t" r="r" b="b"/>
            <a:pathLst>
              <a:path w="1558988" h="711288">
                <a:moveTo>
                  <a:pt x="0" y="0"/>
                </a:moveTo>
                <a:lnTo>
                  <a:pt x="1558988" y="0"/>
                </a:lnTo>
                <a:lnTo>
                  <a:pt x="1558988" y="711289"/>
                </a:lnTo>
                <a:lnTo>
                  <a:pt x="0" y="711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9689573" y="5105400"/>
            <a:ext cx="2472247" cy="232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Enter the details on the form, making it clear what you did and what you learned from the activity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7865347" y="8841584"/>
            <a:ext cx="4111531" cy="1121242"/>
            <a:chOff x="0" y="0"/>
            <a:chExt cx="5482041" cy="1494990"/>
          </a:xfrm>
        </p:grpSpPr>
        <p:sp>
          <p:nvSpPr>
            <p:cNvPr id="27" name="AutoShape 27"/>
            <p:cNvSpPr/>
            <p:nvPr/>
          </p:nvSpPr>
          <p:spPr>
            <a:xfrm>
              <a:off x="0" y="0"/>
              <a:ext cx="5482041" cy="1494990"/>
            </a:xfrm>
            <a:prstGeom prst="rect">
              <a:avLst/>
            </a:prstGeom>
            <a:solidFill>
              <a:srgbClr val="00A98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7123" y="192678"/>
              <a:ext cx="5305519" cy="10365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0"/>
                </a:lnSpc>
              </a:pPr>
              <a:r>
                <a:rPr lang="en-US" sz="2300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See the participants handbook and video for more guidance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9312" y="636384"/>
            <a:ext cx="17648688" cy="1228672"/>
            <a:chOff x="0" y="0"/>
            <a:chExt cx="23531584" cy="1638229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3531584" cy="1638229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99725" y="-21202"/>
              <a:ext cx="22952948" cy="1547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799"/>
                </a:lnSpc>
              </a:pPr>
              <a:r>
                <a:rPr lang="en-US" sz="6999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Who checks your submitted activities?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9312" y="1997347"/>
            <a:ext cx="12238488" cy="1211354"/>
            <a:chOff x="0" y="0"/>
            <a:chExt cx="17877175" cy="1615139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7877175" cy="16151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84111" y="183153"/>
              <a:ext cx="17301527" cy="1188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 dirty="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Every activity must be validated by an independent person who can confirm that you took part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169768" y="7142696"/>
            <a:ext cx="4111531" cy="2321392"/>
            <a:chOff x="0" y="0"/>
            <a:chExt cx="5482041" cy="3095190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5482041" cy="3095190"/>
            </a:xfrm>
            <a:prstGeom prst="rect">
              <a:avLst/>
            </a:prstGeom>
            <a:solidFill>
              <a:srgbClr val="00A98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123" y="192677"/>
              <a:ext cx="5305518" cy="27005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0"/>
                </a:lnSpc>
              </a:pPr>
              <a:r>
                <a:rPr lang="en-US" sz="2300" i="1" dirty="0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Your coordinator will moderate your e-portfolio to check your activities and make sure you meet the criteria for the Award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3335232" y="3609311"/>
            <a:ext cx="6894397" cy="3722566"/>
          </a:xfrm>
          <a:custGeom>
            <a:avLst/>
            <a:gdLst/>
            <a:ahLst/>
            <a:cxnLst/>
            <a:rect l="l" t="t" r="r" b="b"/>
            <a:pathLst>
              <a:path w="6894397" h="3722566">
                <a:moveTo>
                  <a:pt x="0" y="0"/>
                </a:moveTo>
                <a:lnTo>
                  <a:pt x="6894397" y="0"/>
                </a:lnTo>
                <a:lnTo>
                  <a:pt x="6894397" y="3722566"/>
                </a:lnTo>
                <a:lnTo>
                  <a:pt x="0" y="37225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10334355">
            <a:off x="9569894" y="4262006"/>
            <a:ext cx="1558988" cy="711288"/>
          </a:xfrm>
          <a:custGeom>
            <a:avLst/>
            <a:gdLst/>
            <a:ahLst/>
            <a:cxnLst/>
            <a:rect l="l" t="t" r="r" b="b"/>
            <a:pathLst>
              <a:path w="1558988" h="711288">
                <a:moveTo>
                  <a:pt x="0" y="0"/>
                </a:moveTo>
                <a:lnTo>
                  <a:pt x="1558988" y="0"/>
                </a:lnTo>
                <a:lnTo>
                  <a:pt x="1558988" y="711288"/>
                </a:lnTo>
                <a:lnTo>
                  <a:pt x="0" y="711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 rot="-2490319">
            <a:off x="2737204" y="6787052"/>
            <a:ext cx="1558988" cy="711288"/>
          </a:xfrm>
          <a:custGeom>
            <a:avLst/>
            <a:gdLst/>
            <a:ahLst/>
            <a:cxnLst/>
            <a:rect l="l" t="t" r="r" b="b"/>
            <a:pathLst>
              <a:path w="1558988" h="711288">
                <a:moveTo>
                  <a:pt x="0" y="0"/>
                </a:moveTo>
                <a:lnTo>
                  <a:pt x="1558989" y="0"/>
                </a:lnTo>
                <a:lnTo>
                  <a:pt x="1558989" y="711289"/>
                </a:lnTo>
                <a:lnTo>
                  <a:pt x="0" y="711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934833" y="7887499"/>
            <a:ext cx="4531127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You can tick to use your coordinators details if appropriate, for example if you did the activity at home or it was part of a school-organised trip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14841" y="3798701"/>
            <a:ext cx="3545538" cy="2756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Provide the name and email address of an independent adult who was involved with the activity and can confirm you took part, e.g., your work experience host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64654" y="7391531"/>
            <a:ext cx="928092" cy="91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9"/>
              </a:lnSpc>
            </a:pPr>
            <a:r>
              <a:rPr lang="en-US" sz="5349">
                <a:solidFill>
                  <a:srgbClr val="00617A"/>
                </a:solidFill>
                <a:latin typeface="Museo Sans"/>
                <a:ea typeface="Museo Sans"/>
                <a:cs typeface="Museo Sans"/>
                <a:sym typeface="Museo Sans"/>
              </a:rPr>
              <a:t>or: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9312" y="636384"/>
            <a:ext cx="17009376" cy="1228672"/>
            <a:chOff x="0" y="0"/>
            <a:chExt cx="22679169" cy="1638229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2679169" cy="1638229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88867" y="-21202"/>
              <a:ext cx="22121493" cy="1547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799"/>
                </a:lnSpc>
              </a:pPr>
              <a:r>
                <a:rPr lang="en-US" sz="6999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Activity opportunities: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5248" y="2129445"/>
            <a:ext cx="8867035" cy="754154"/>
            <a:chOff x="0" y="0"/>
            <a:chExt cx="11822714" cy="1005539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11822714" cy="1005539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87891" y="183153"/>
              <a:ext cx="11442020" cy="578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Check out the 'opportunities' section of your e-portfolio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169768" y="3583531"/>
            <a:ext cx="4111531" cy="3521542"/>
            <a:chOff x="0" y="0"/>
            <a:chExt cx="5482041" cy="4695390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5482041" cy="4695390"/>
            </a:xfrm>
            <a:prstGeom prst="rect">
              <a:avLst/>
            </a:prstGeom>
            <a:solidFill>
              <a:srgbClr val="00A98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123" y="192678"/>
              <a:ext cx="5305519" cy="42369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0"/>
                </a:lnSpc>
              </a:pPr>
              <a:r>
                <a:rPr lang="en-US" sz="2300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Plus check out the YSA newsletter for lots more ideas of what you can do to earn your hours!</a:t>
              </a:r>
            </a:p>
            <a:p>
              <a:pPr algn="ctr">
                <a:lnSpc>
                  <a:spcPts val="3220"/>
                </a:lnSpc>
              </a:pPr>
              <a:r>
                <a:rPr lang="en-US" sz="2300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Visit www.ysawards.co.uk and use the 'sign up' form at the bottom of the page to subscribe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2905040" y="3096791"/>
            <a:ext cx="6927244" cy="6785458"/>
          </a:xfrm>
          <a:custGeom>
            <a:avLst/>
            <a:gdLst/>
            <a:ahLst/>
            <a:cxnLst/>
            <a:rect l="l" t="t" r="r" b="b"/>
            <a:pathLst>
              <a:path w="6927244" h="6785458">
                <a:moveTo>
                  <a:pt x="0" y="0"/>
                </a:moveTo>
                <a:lnTo>
                  <a:pt x="6927243" y="0"/>
                </a:lnTo>
                <a:lnTo>
                  <a:pt x="6927243" y="6785458"/>
                </a:lnTo>
                <a:lnTo>
                  <a:pt x="0" y="67854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368930" y="3488281"/>
            <a:ext cx="354467" cy="81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8"/>
              </a:lnSpc>
            </a:pPr>
            <a:r>
              <a:rPr lang="en-US" sz="4763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0111" y="407723"/>
            <a:ext cx="15700263" cy="2482824"/>
            <a:chOff x="0" y="-21203"/>
            <a:chExt cx="20933684" cy="331043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0933684" cy="3289229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66635" y="-21203"/>
              <a:ext cx="20418931" cy="32435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799"/>
                </a:lnSpc>
              </a:pPr>
              <a:r>
                <a:rPr lang="en-US" sz="6999" dirty="0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Visit the YSA website for more guidance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62548" y="8810817"/>
            <a:ext cx="4111531" cy="1121242"/>
            <a:chOff x="0" y="0"/>
            <a:chExt cx="5482041" cy="1494990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5482041" cy="1494990"/>
            </a:xfrm>
            <a:prstGeom prst="rect">
              <a:avLst/>
            </a:prstGeom>
            <a:solidFill>
              <a:srgbClr val="00617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7123" y="192678"/>
              <a:ext cx="5305519" cy="10365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0"/>
                </a:lnSpc>
              </a:pPr>
              <a:r>
                <a:rPr lang="en-US" sz="2300" i="1">
                  <a:solidFill>
                    <a:srgbClr val="FFFFF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subscribe to our newsletter for loads of activity ideas!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9869" y="3008314"/>
            <a:ext cx="4903020" cy="6790586"/>
          </a:xfrm>
          <a:custGeom>
            <a:avLst/>
            <a:gdLst/>
            <a:ahLst/>
            <a:cxnLst/>
            <a:rect l="l" t="t" r="r" b="b"/>
            <a:pathLst>
              <a:path w="4903020" h="6790586">
                <a:moveTo>
                  <a:pt x="0" y="0"/>
                </a:moveTo>
                <a:lnTo>
                  <a:pt x="4903020" y="0"/>
                </a:lnTo>
                <a:lnTo>
                  <a:pt x="4903020" y="6790587"/>
                </a:lnTo>
                <a:lnTo>
                  <a:pt x="0" y="67905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AutoShape 9"/>
          <p:cNvSpPr/>
          <p:nvPr/>
        </p:nvSpPr>
        <p:spPr>
          <a:xfrm>
            <a:off x="4147904" y="3557720"/>
            <a:ext cx="1284683" cy="619435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6155013" y="2875155"/>
            <a:ext cx="4119066" cy="5464764"/>
          </a:xfrm>
          <a:custGeom>
            <a:avLst/>
            <a:gdLst/>
            <a:ahLst/>
            <a:cxnLst/>
            <a:rect l="l" t="t" r="r" b="b"/>
            <a:pathLst>
              <a:path w="4119066" h="5464764">
                <a:moveTo>
                  <a:pt x="0" y="0"/>
                </a:moveTo>
                <a:lnTo>
                  <a:pt x="4119066" y="0"/>
                </a:lnTo>
                <a:lnTo>
                  <a:pt x="4119066" y="5464764"/>
                </a:lnTo>
                <a:lnTo>
                  <a:pt x="0" y="5464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0664604" y="8277136"/>
            <a:ext cx="3443105" cy="1067363"/>
          </a:xfrm>
          <a:custGeom>
            <a:avLst/>
            <a:gdLst/>
            <a:ahLst/>
            <a:cxnLst/>
            <a:rect l="l" t="t" r="r" b="b"/>
            <a:pathLst>
              <a:path w="3443105" h="1067363">
                <a:moveTo>
                  <a:pt x="0" y="0"/>
                </a:moveTo>
                <a:lnTo>
                  <a:pt x="3443106" y="0"/>
                </a:lnTo>
                <a:lnTo>
                  <a:pt x="3443106" y="1067363"/>
                </a:lnTo>
                <a:lnTo>
                  <a:pt x="0" y="10673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2"/>
          <p:cNvPicPr>
            <a:picLocks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0657891" y="3867437"/>
            <a:ext cx="7289334" cy="40970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9046" y="504769"/>
            <a:ext cx="16638364" cy="1225497"/>
            <a:chOff x="0" y="0"/>
            <a:chExt cx="22184485" cy="163399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2184485" cy="16339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82566" y="112148"/>
              <a:ext cx="21638974" cy="1409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99"/>
                </a:lnSpc>
              </a:pPr>
              <a:r>
                <a:rPr lang="en-US" sz="6999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What students say about taking part: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1962744"/>
            <a:ext cx="7469639" cy="7469639"/>
          </a:xfrm>
          <a:custGeom>
            <a:avLst/>
            <a:gdLst/>
            <a:ahLst/>
            <a:cxnLst/>
            <a:rect l="l" t="t" r="r" b="b"/>
            <a:pathLst>
              <a:path w="7469639" h="7469639">
                <a:moveTo>
                  <a:pt x="0" y="0"/>
                </a:moveTo>
                <a:lnTo>
                  <a:pt x="7469639" y="0"/>
                </a:lnTo>
                <a:lnTo>
                  <a:pt x="7469639" y="7469639"/>
                </a:lnTo>
                <a:lnTo>
                  <a:pt x="0" y="74696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80991" y="1962744"/>
            <a:ext cx="7469639" cy="7469639"/>
          </a:xfrm>
          <a:custGeom>
            <a:avLst/>
            <a:gdLst/>
            <a:ahLst/>
            <a:cxnLst/>
            <a:rect l="l" t="t" r="r" b="b"/>
            <a:pathLst>
              <a:path w="7469639" h="7469639">
                <a:moveTo>
                  <a:pt x="0" y="0"/>
                </a:moveTo>
                <a:lnTo>
                  <a:pt x="7469640" y="0"/>
                </a:lnTo>
                <a:lnTo>
                  <a:pt x="7469640" y="7469639"/>
                </a:lnTo>
                <a:lnTo>
                  <a:pt x="0" y="7469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0108" y="-335895"/>
            <a:ext cx="18468215" cy="10958789"/>
          </a:xfrm>
          <a:custGeom>
            <a:avLst/>
            <a:gdLst/>
            <a:ahLst/>
            <a:cxnLst/>
            <a:rect l="l" t="t" r="r" b="b"/>
            <a:pathLst>
              <a:path w="18468215" h="10958789">
                <a:moveTo>
                  <a:pt x="0" y="0"/>
                </a:moveTo>
                <a:lnTo>
                  <a:pt x="18468216" y="0"/>
                </a:lnTo>
                <a:lnTo>
                  <a:pt x="18468216" y="10958790"/>
                </a:lnTo>
                <a:lnTo>
                  <a:pt x="0" y="109587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9295" b="-4922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983705" y="458789"/>
            <a:ext cx="11546828" cy="1684167"/>
            <a:chOff x="0" y="0"/>
            <a:chExt cx="15395770" cy="2245556"/>
          </a:xfrm>
        </p:grpSpPr>
        <p:grpSp>
          <p:nvGrpSpPr>
            <p:cNvPr id="4" name="Group 4"/>
            <p:cNvGrpSpPr/>
            <p:nvPr/>
          </p:nvGrpSpPr>
          <p:grpSpPr>
            <a:xfrm>
              <a:off x="203200" y="203200"/>
              <a:ext cx="15192570" cy="2042356"/>
              <a:chOff x="0" y="0"/>
              <a:chExt cx="3001002" cy="40342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001002" cy="403428"/>
              </a:xfrm>
              <a:custGeom>
                <a:avLst/>
                <a:gdLst/>
                <a:ahLst/>
                <a:cxnLst/>
                <a:rect l="l" t="t" r="r" b="b"/>
                <a:pathLst>
                  <a:path w="3001002" h="403428">
                    <a:moveTo>
                      <a:pt x="0" y="0"/>
                    </a:moveTo>
                    <a:lnTo>
                      <a:pt x="3001002" y="0"/>
                    </a:lnTo>
                    <a:lnTo>
                      <a:pt x="3001002" y="403428"/>
                    </a:lnTo>
                    <a:lnTo>
                      <a:pt x="0" y="403428"/>
                    </a:lnTo>
                    <a:close/>
                  </a:path>
                </a:pathLst>
              </a:custGeom>
              <a:solidFill>
                <a:srgbClr val="034B5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104775"/>
                <a:ext cx="3001002" cy="5082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15192570" cy="2042356"/>
              <a:chOff x="0" y="0"/>
              <a:chExt cx="3001002" cy="4034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001002" cy="403428"/>
              </a:xfrm>
              <a:custGeom>
                <a:avLst/>
                <a:gdLst/>
                <a:ahLst/>
                <a:cxnLst/>
                <a:rect l="l" t="t" r="r" b="b"/>
                <a:pathLst>
                  <a:path w="3001002" h="403428">
                    <a:moveTo>
                      <a:pt x="0" y="0"/>
                    </a:moveTo>
                    <a:lnTo>
                      <a:pt x="3001002" y="0"/>
                    </a:lnTo>
                    <a:lnTo>
                      <a:pt x="3001002" y="403428"/>
                    </a:lnTo>
                    <a:lnTo>
                      <a:pt x="0" y="403428"/>
                    </a:ln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104775"/>
                <a:ext cx="3001002" cy="5082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</p:grpSp>
      <p:sp>
        <p:nvSpPr>
          <p:cNvPr id="10" name="TextBox 10"/>
          <p:cNvSpPr txBox="1"/>
          <p:nvPr/>
        </p:nvSpPr>
        <p:spPr>
          <a:xfrm>
            <a:off x="7530272" y="458866"/>
            <a:ext cx="10409845" cy="1369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130"/>
              </a:lnSpc>
              <a:spcBef>
                <a:spcPct val="0"/>
              </a:spcBef>
            </a:pPr>
            <a:r>
              <a:rPr lang="en-US" sz="7950">
                <a:solidFill>
                  <a:srgbClr val="FFFFFF"/>
                </a:solidFill>
                <a:latin typeface="Museo Sans"/>
                <a:ea typeface="Museo Sans"/>
                <a:cs typeface="Museo Sans"/>
                <a:sym typeface="Museo Sans"/>
              </a:rPr>
              <a:t>Achievers’ Feedback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46665" y="3584085"/>
            <a:ext cx="10871231" cy="1944104"/>
            <a:chOff x="0" y="0"/>
            <a:chExt cx="14494975" cy="2592139"/>
          </a:xfrm>
        </p:grpSpPr>
        <p:grpSp>
          <p:nvGrpSpPr>
            <p:cNvPr id="12" name="Group 12"/>
            <p:cNvGrpSpPr/>
            <p:nvPr/>
          </p:nvGrpSpPr>
          <p:grpSpPr>
            <a:xfrm>
              <a:off x="160582" y="76922"/>
              <a:ext cx="14334393" cy="2515217"/>
              <a:chOff x="0" y="0"/>
              <a:chExt cx="3417704" cy="59969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417703" cy="599695"/>
              </a:xfrm>
              <a:custGeom>
                <a:avLst/>
                <a:gdLst/>
                <a:ahLst/>
                <a:cxnLst/>
                <a:rect l="l" t="t" r="r" b="b"/>
                <a:pathLst>
                  <a:path w="3417703" h="599695">
                    <a:moveTo>
                      <a:pt x="34778" y="0"/>
                    </a:moveTo>
                    <a:lnTo>
                      <a:pt x="3382926" y="0"/>
                    </a:lnTo>
                    <a:cubicBezTo>
                      <a:pt x="3402133" y="0"/>
                      <a:pt x="3417703" y="15571"/>
                      <a:pt x="3417703" y="34778"/>
                    </a:cubicBezTo>
                    <a:lnTo>
                      <a:pt x="3417703" y="564917"/>
                    </a:lnTo>
                    <a:cubicBezTo>
                      <a:pt x="3417703" y="574141"/>
                      <a:pt x="3414039" y="582987"/>
                      <a:pt x="3407517" y="589509"/>
                    </a:cubicBezTo>
                    <a:cubicBezTo>
                      <a:pt x="3400995" y="596031"/>
                      <a:pt x="3392149" y="599695"/>
                      <a:pt x="3382926" y="599695"/>
                    </a:cubicBezTo>
                    <a:lnTo>
                      <a:pt x="34778" y="599695"/>
                    </a:lnTo>
                    <a:cubicBezTo>
                      <a:pt x="15571" y="599695"/>
                      <a:pt x="0" y="584125"/>
                      <a:pt x="0" y="564917"/>
                    </a:cubicBezTo>
                    <a:lnTo>
                      <a:pt x="0" y="34778"/>
                    </a:lnTo>
                    <a:cubicBezTo>
                      <a:pt x="0" y="15571"/>
                      <a:pt x="15571" y="0"/>
                      <a:pt x="34778" y="0"/>
                    </a:cubicBezTo>
                    <a:close/>
                  </a:path>
                </a:pathLst>
              </a:custGeom>
              <a:solidFill>
                <a:srgbClr val="034B5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3417704" cy="637795"/>
              </a:xfrm>
              <a:prstGeom prst="rect">
                <a:avLst/>
              </a:prstGeom>
            </p:spPr>
            <p:txBody>
              <a:bodyPr lIns="43573" tIns="43573" rIns="43573" bIns="43573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0"/>
              <a:ext cx="14334393" cy="2404143"/>
              <a:chOff x="0" y="0"/>
              <a:chExt cx="3417704" cy="57321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417703" cy="573212"/>
              </a:xfrm>
              <a:custGeom>
                <a:avLst/>
                <a:gdLst/>
                <a:ahLst/>
                <a:cxnLst/>
                <a:rect l="l" t="t" r="r" b="b"/>
                <a:pathLst>
                  <a:path w="3417703" h="573212">
                    <a:moveTo>
                      <a:pt x="34778" y="0"/>
                    </a:moveTo>
                    <a:lnTo>
                      <a:pt x="3382926" y="0"/>
                    </a:lnTo>
                    <a:cubicBezTo>
                      <a:pt x="3402133" y="0"/>
                      <a:pt x="3417703" y="15571"/>
                      <a:pt x="3417703" y="34778"/>
                    </a:cubicBezTo>
                    <a:lnTo>
                      <a:pt x="3417703" y="538434"/>
                    </a:lnTo>
                    <a:cubicBezTo>
                      <a:pt x="3417703" y="557642"/>
                      <a:pt x="3402133" y="573212"/>
                      <a:pt x="3382926" y="573212"/>
                    </a:cubicBezTo>
                    <a:lnTo>
                      <a:pt x="34778" y="573212"/>
                    </a:lnTo>
                    <a:cubicBezTo>
                      <a:pt x="25554" y="573212"/>
                      <a:pt x="16708" y="569548"/>
                      <a:pt x="10186" y="563026"/>
                    </a:cubicBezTo>
                    <a:cubicBezTo>
                      <a:pt x="3664" y="556504"/>
                      <a:pt x="0" y="547658"/>
                      <a:pt x="0" y="538434"/>
                    </a:cubicBezTo>
                    <a:lnTo>
                      <a:pt x="0" y="34778"/>
                    </a:lnTo>
                    <a:cubicBezTo>
                      <a:pt x="0" y="15571"/>
                      <a:pt x="15571" y="0"/>
                      <a:pt x="34778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3417704" cy="611312"/>
              </a:xfrm>
              <a:prstGeom prst="rect">
                <a:avLst/>
              </a:prstGeom>
            </p:spPr>
            <p:txBody>
              <a:bodyPr lIns="43573" tIns="43573" rIns="43573" bIns="43573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2627044" y="6500675"/>
            <a:ext cx="15313073" cy="2159343"/>
            <a:chOff x="0" y="0"/>
            <a:chExt cx="20417431" cy="2879124"/>
          </a:xfrm>
        </p:grpSpPr>
        <p:grpSp>
          <p:nvGrpSpPr>
            <p:cNvPr id="19" name="Group 19"/>
            <p:cNvGrpSpPr/>
            <p:nvPr/>
          </p:nvGrpSpPr>
          <p:grpSpPr>
            <a:xfrm>
              <a:off x="226194" y="85410"/>
              <a:ext cx="20191237" cy="2793715"/>
              <a:chOff x="0" y="0"/>
              <a:chExt cx="4800914" cy="6642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800914" cy="664267"/>
              </a:xfrm>
              <a:custGeom>
                <a:avLst/>
                <a:gdLst/>
                <a:ahLst/>
                <a:cxnLst/>
                <a:rect l="l" t="t" r="r" b="b"/>
                <a:pathLst>
                  <a:path w="4800914" h="664267">
                    <a:moveTo>
                      <a:pt x="24501" y="0"/>
                    </a:moveTo>
                    <a:lnTo>
                      <a:pt x="4776413" y="0"/>
                    </a:lnTo>
                    <a:cubicBezTo>
                      <a:pt x="4782911" y="0"/>
                      <a:pt x="4789143" y="2581"/>
                      <a:pt x="4793738" y="7176"/>
                    </a:cubicBezTo>
                    <a:cubicBezTo>
                      <a:pt x="4798333" y="11771"/>
                      <a:pt x="4800914" y="18003"/>
                      <a:pt x="4800914" y="24501"/>
                    </a:cubicBezTo>
                    <a:lnTo>
                      <a:pt x="4800914" y="639767"/>
                    </a:lnTo>
                    <a:cubicBezTo>
                      <a:pt x="4800914" y="653298"/>
                      <a:pt x="4789945" y="664267"/>
                      <a:pt x="4776413" y="664267"/>
                    </a:cubicBezTo>
                    <a:lnTo>
                      <a:pt x="24501" y="664267"/>
                    </a:lnTo>
                    <a:cubicBezTo>
                      <a:pt x="18003" y="664267"/>
                      <a:pt x="11771" y="661686"/>
                      <a:pt x="7176" y="657091"/>
                    </a:cubicBezTo>
                    <a:cubicBezTo>
                      <a:pt x="2581" y="652497"/>
                      <a:pt x="0" y="646265"/>
                      <a:pt x="0" y="639767"/>
                    </a:cubicBezTo>
                    <a:lnTo>
                      <a:pt x="0" y="24501"/>
                    </a:lnTo>
                    <a:cubicBezTo>
                      <a:pt x="0" y="18003"/>
                      <a:pt x="2581" y="11771"/>
                      <a:pt x="7176" y="7176"/>
                    </a:cubicBezTo>
                    <a:cubicBezTo>
                      <a:pt x="11771" y="2581"/>
                      <a:pt x="18003" y="0"/>
                      <a:pt x="24501" y="0"/>
                    </a:cubicBezTo>
                    <a:close/>
                  </a:path>
                </a:pathLst>
              </a:custGeom>
              <a:solidFill>
                <a:srgbClr val="034B5D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4800914" cy="702368"/>
              </a:xfrm>
              <a:prstGeom prst="rect">
                <a:avLst/>
              </a:prstGeom>
            </p:spPr>
            <p:txBody>
              <a:bodyPr lIns="44031" tIns="44031" rIns="44031" bIns="44031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0"/>
              <a:ext cx="20191237" cy="2669418"/>
              <a:chOff x="0" y="0"/>
              <a:chExt cx="4800914" cy="63471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800914" cy="634713"/>
              </a:xfrm>
              <a:custGeom>
                <a:avLst/>
                <a:gdLst/>
                <a:ahLst/>
                <a:cxnLst/>
                <a:rect l="l" t="t" r="r" b="b"/>
                <a:pathLst>
                  <a:path w="4800914" h="634713">
                    <a:moveTo>
                      <a:pt x="24501" y="0"/>
                    </a:moveTo>
                    <a:lnTo>
                      <a:pt x="4776413" y="0"/>
                    </a:lnTo>
                    <a:cubicBezTo>
                      <a:pt x="4782911" y="0"/>
                      <a:pt x="4789143" y="2581"/>
                      <a:pt x="4793738" y="7176"/>
                    </a:cubicBezTo>
                    <a:cubicBezTo>
                      <a:pt x="4798333" y="11771"/>
                      <a:pt x="4800914" y="18003"/>
                      <a:pt x="4800914" y="24501"/>
                    </a:cubicBezTo>
                    <a:lnTo>
                      <a:pt x="4800914" y="610213"/>
                    </a:lnTo>
                    <a:cubicBezTo>
                      <a:pt x="4800914" y="616711"/>
                      <a:pt x="4798333" y="622943"/>
                      <a:pt x="4793738" y="627537"/>
                    </a:cubicBezTo>
                    <a:cubicBezTo>
                      <a:pt x="4789143" y="632132"/>
                      <a:pt x="4782911" y="634713"/>
                      <a:pt x="4776413" y="634713"/>
                    </a:cubicBezTo>
                    <a:lnTo>
                      <a:pt x="24501" y="634713"/>
                    </a:lnTo>
                    <a:cubicBezTo>
                      <a:pt x="10969" y="634713"/>
                      <a:pt x="0" y="623744"/>
                      <a:pt x="0" y="610213"/>
                    </a:cubicBezTo>
                    <a:lnTo>
                      <a:pt x="0" y="24501"/>
                    </a:lnTo>
                    <a:cubicBezTo>
                      <a:pt x="0" y="18003"/>
                      <a:pt x="2581" y="11771"/>
                      <a:pt x="7176" y="7176"/>
                    </a:cubicBezTo>
                    <a:cubicBezTo>
                      <a:pt x="11771" y="2581"/>
                      <a:pt x="18003" y="0"/>
                      <a:pt x="24501" y="0"/>
                    </a:cubicBezTo>
                    <a:close/>
                  </a:path>
                </a:pathLst>
              </a:custGeom>
              <a:solidFill>
                <a:srgbClr val="0061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4800914" cy="672813"/>
              </a:xfrm>
              <a:prstGeom prst="rect">
                <a:avLst/>
              </a:prstGeom>
            </p:spPr>
            <p:txBody>
              <a:bodyPr lIns="44031" tIns="44031" rIns="44031" bIns="44031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5" name="TextBox 25"/>
          <p:cNvSpPr txBox="1"/>
          <p:nvPr/>
        </p:nvSpPr>
        <p:spPr>
          <a:xfrm>
            <a:off x="1034954" y="3743371"/>
            <a:ext cx="9694654" cy="1415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71"/>
              </a:lnSpc>
              <a:spcBef>
                <a:spcPct val="0"/>
              </a:spcBef>
            </a:pPr>
            <a:r>
              <a:rPr lang="en-US" sz="3336" spc="83">
                <a:solidFill>
                  <a:srgbClr val="FFFFFF"/>
                </a:solidFill>
                <a:latin typeface="Museo Slab 2"/>
                <a:ea typeface="Museo Slab 2"/>
                <a:cs typeface="Museo Slab 2"/>
                <a:sym typeface="Museo Slab 2"/>
              </a:rPr>
              <a:t>“It's not just an award - it's a catalyst for personal and professional transformation.”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19933" y="6824408"/>
            <a:ext cx="13927295" cy="1311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34"/>
              </a:lnSpc>
              <a:spcBef>
                <a:spcPct val="0"/>
              </a:spcBef>
            </a:pPr>
            <a:r>
              <a:rPr lang="en-US" sz="3074" spc="76">
                <a:solidFill>
                  <a:srgbClr val="FFFFFF"/>
                </a:solidFill>
                <a:latin typeface="Museo Slab 2"/>
                <a:ea typeface="Museo Slab 2"/>
                <a:cs typeface="Museo Slab 2"/>
                <a:sym typeface="Museo Slab 2"/>
              </a:rPr>
              <a:t>“It really helped me to discover the different opportunities presented through STEMM, and ultimately sparked my interest in science.”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10522" y="5700560"/>
            <a:ext cx="9221955" cy="672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176"/>
              </a:lnSpc>
              <a:spcBef>
                <a:spcPct val="0"/>
              </a:spcBef>
            </a:pPr>
            <a:r>
              <a:rPr lang="en-US" sz="3099" spc="77">
                <a:solidFill>
                  <a:srgbClr val="00617A"/>
                </a:solidFill>
                <a:latin typeface="Museo Slab 2"/>
                <a:ea typeface="Museo Slab 2"/>
                <a:cs typeface="Museo Slab 2"/>
                <a:sym typeface="Museo Slab 2"/>
              </a:rPr>
              <a:t>Taryn- Youth STEMM Award Silver Achiever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38505" y="2778558"/>
            <a:ext cx="9991102" cy="668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74"/>
              </a:lnSpc>
              <a:spcBef>
                <a:spcPct val="0"/>
              </a:spcBef>
            </a:pPr>
            <a:r>
              <a:rPr lang="en-US" sz="3098" spc="77">
                <a:solidFill>
                  <a:srgbClr val="00617A"/>
                </a:solidFill>
                <a:latin typeface="Museo Slab 2"/>
                <a:ea typeface="Museo Slab 2"/>
                <a:cs typeface="Museo Slab 2"/>
                <a:sym typeface="Museo Slab 2"/>
              </a:rPr>
              <a:t>Amanueal - Youth STEMM Award Gold Achiever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21838" y="3271942"/>
            <a:ext cx="10025495" cy="5702000"/>
            <a:chOff x="0" y="0"/>
            <a:chExt cx="13367326" cy="7602667"/>
          </a:xfrm>
        </p:grpSpPr>
        <p:grpSp>
          <p:nvGrpSpPr>
            <p:cNvPr id="3" name="Group 3"/>
            <p:cNvGrpSpPr/>
            <p:nvPr/>
          </p:nvGrpSpPr>
          <p:grpSpPr>
            <a:xfrm>
              <a:off x="1461296" y="2741579"/>
              <a:ext cx="10444735" cy="3938482"/>
              <a:chOff x="0" y="0"/>
              <a:chExt cx="4901049" cy="184807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901049" cy="1848079"/>
              </a:xfrm>
              <a:custGeom>
                <a:avLst/>
                <a:gdLst/>
                <a:ahLst/>
                <a:cxnLst/>
                <a:rect l="l" t="t" r="r" b="b"/>
                <a:pathLst>
                  <a:path w="4901049" h="1848079">
                    <a:moveTo>
                      <a:pt x="0" y="0"/>
                    </a:moveTo>
                    <a:lnTo>
                      <a:pt x="4901049" y="0"/>
                    </a:lnTo>
                    <a:lnTo>
                      <a:pt x="4901049" y="1848079"/>
                    </a:lnTo>
                    <a:lnTo>
                      <a:pt x="0" y="1848079"/>
                    </a:lnTo>
                    <a:close/>
                  </a:path>
                </a:pathLst>
              </a:custGeom>
              <a:solidFill>
                <a:srgbClr val="6F6F6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57150"/>
                <a:ext cx="4901049" cy="19052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7230204" y="2959371"/>
              <a:ext cx="2606001" cy="2309568"/>
            </a:xfrm>
            <a:custGeom>
              <a:avLst/>
              <a:gdLst/>
              <a:ahLst/>
              <a:cxnLst/>
              <a:rect l="l" t="t" r="r" b="b"/>
              <a:pathLst>
                <a:path w="2606001" h="2309568">
                  <a:moveTo>
                    <a:pt x="0" y="0"/>
                  </a:moveTo>
                  <a:lnTo>
                    <a:pt x="2606001" y="0"/>
                  </a:lnTo>
                  <a:lnTo>
                    <a:pt x="2606001" y="2309569"/>
                  </a:lnTo>
                  <a:lnTo>
                    <a:pt x="0" y="23095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2395497" y="1148068"/>
              <a:ext cx="3484931" cy="1161644"/>
            </a:xfrm>
            <a:custGeom>
              <a:avLst/>
              <a:gdLst/>
              <a:ahLst/>
              <a:cxnLst/>
              <a:rect l="l" t="t" r="r" b="b"/>
              <a:pathLst>
                <a:path w="3484931" h="1161644">
                  <a:moveTo>
                    <a:pt x="0" y="0"/>
                  </a:moveTo>
                  <a:lnTo>
                    <a:pt x="3484931" y="0"/>
                  </a:lnTo>
                  <a:lnTo>
                    <a:pt x="3484931" y="1161644"/>
                  </a:lnTo>
                  <a:lnTo>
                    <a:pt x="0" y="1161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2752468" y="3504601"/>
              <a:ext cx="3931196" cy="1613428"/>
            </a:xfrm>
            <a:custGeom>
              <a:avLst/>
              <a:gdLst/>
              <a:ahLst/>
              <a:cxnLst/>
              <a:rect l="l" t="t" r="r" b="b"/>
              <a:pathLst>
                <a:path w="3931196" h="1613428">
                  <a:moveTo>
                    <a:pt x="0" y="0"/>
                  </a:moveTo>
                  <a:lnTo>
                    <a:pt x="3931195" y="0"/>
                  </a:lnTo>
                  <a:lnTo>
                    <a:pt x="3931195" y="1613428"/>
                  </a:lnTo>
                  <a:lnTo>
                    <a:pt x="0" y="1613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13367326" cy="7602667"/>
            </a:xfrm>
            <a:custGeom>
              <a:avLst/>
              <a:gdLst/>
              <a:ahLst/>
              <a:cxnLst/>
              <a:rect l="l" t="t" r="r" b="b"/>
              <a:pathLst>
                <a:path w="13367326" h="7602667">
                  <a:moveTo>
                    <a:pt x="0" y="0"/>
                  </a:moveTo>
                  <a:lnTo>
                    <a:pt x="13367326" y="0"/>
                  </a:lnTo>
                  <a:lnTo>
                    <a:pt x="13367326" y="7602667"/>
                  </a:lnTo>
                  <a:lnTo>
                    <a:pt x="0" y="7602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5450" y="512009"/>
            <a:ext cx="12899010" cy="2282772"/>
            <a:chOff x="0" y="0"/>
            <a:chExt cx="17198679" cy="3043696"/>
          </a:xfrm>
        </p:grpSpPr>
        <p:sp>
          <p:nvSpPr>
            <p:cNvPr id="11" name="AutoShape 11"/>
            <p:cNvSpPr/>
            <p:nvPr/>
          </p:nvSpPr>
          <p:spPr>
            <a:xfrm>
              <a:off x="0" y="0"/>
              <a:ext cx="17198679" cy="304369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9062" y="112148"/>
              <a:ext cx="16775768" cy="2819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99"/>
                </a:lnSpc>
              </a:pPr>
              <a:r>
                <a:rPr lang="en-US" sz="6999">
                  <a:solidFill>
                    <a:srgbClr val="00A980"/>
                  </a:solidFill>
                  <a:latin typeface="Museo Sans"/>
                  <a:ea typeface="Museo Sans"/>
                  <a:cs typeface="Museo Sans"/>
                  <a:sym typeface="Museo Sans"/>
                </a:rPr>
                <a:t>Its great to add to your university application form</a:t>
              </a:r>
            </a:p>
          </p:txBody>
        </p:sp>
      </p:grpSp>
    </p:spTree>
  </p:cSld>
  <p:clrMapOvr>
    <a:masterClrMapping/>
  </p:clrMapOvr>
  <p:transition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25708" cy="10541261"/>
          </a:xfrm>
          <a:custGeom>
            <a:avLst/>
            <a:gdLst/>
            <a:ahLst/>
            <a:cxnLst/>
            <a:rect l="l" t="t" r="r" b="b"/>
            <a:pathLst>
              <a:path w="21720657" h="13147993">
                <a:moveTo>
                  <a:pt x="0" y="0"/>
                </a:moveTo>
                <a:lnTo>
                  <a:pt x="21720657" y="0"/>
                </a:lnTo>
                <a:lnTo>
                  <a:pt x="21720657" y="13147993"/>
                </a:lnTo>
                <a:lnTo>
                  <a:pt x="0" y="13147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578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2292" y="-183495"/>
            <a:ext cx="18468215" cy="10958789"/>
          </a:xfrm>
          <a:custGeom>
            <a:avLst/>
            <a:gdLst/>
            <a:ahLst/>
            <a:cxnLst/>
            <a:rect l="l" t="t" r="r" b="b"/>
            <a:pathLst>
              <a:path w="18468215" h="10958789">
                <a:moveTo>
                  <a:pt x="0" y="0"/>
                </a:moveTo>
                <a:lnTo>
                  <a:pt x="18468216" y="0"/>
                </a:lnTo>
                <a:lnTo>
                  <a:pt x="18468216" y="10958790"/>
                </a:lnTo>
                <a:lnTo>
                  <a:pt x="0" y="109587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9295" b="-492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0" y="-183494"/>
            <a:ext cx="18288000" cy="10724756"/>
          </a:xfrm>
          <a:custGeom>
            <a:avLst/>
            <a:gdLst/>
            <a:ahLst/>
            <a:cxnLst/>
            <a:rect l="l" t="t" r="r" b="b"/>
            <a:pathLst>
              <a:path w="21720657" h="13147993">
                <a:moveTo>
                  <a:pt x="0" y="0"/>
                </a:moveTo>
                <a:lnTo>
                  <a:pt x="21720657" y="0"/>
                </a:lnTo>
                <a:lnTo>
                  <a:pt x="21720657" y="13147993"/>
                </a:lnTo>
                <a:lnTo>
                  <a:pt x="0" y="13147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578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-309937" y="5664369"/>
            <a:ext cx="4708604" cy="4876893"/>
          </a:xfrm>
          <a:custGeom>
            <a:avLst/>
            <a:gdLst/>
            <a:ahLst/>
            <a:cxnLst/>
            <a:rect l="l" t="t" r="r" b="b"/>
            <a:pathLst>
              <a:path w="4708604" h="4876893">
                <a:moveTo>
                  <a:pt x="0" y="0"/>
                </a:moveTo>
                <a:lnTo>
                  <a:pt x="4708604" y="0"/>
                </a:lnTo>
                <a:lnTo>
                  <a:pt x="4708604" y="4876892"/>
                </a:lnTo>
                <a:lnTo>
                  <a:pt x="0" y="48768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963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 rot="-422500">
            <a:off x="414783" y="4543064"/>
            <a:ext cx="3001085" cy="110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117">
                <a:solidFill>
                  <a:srgbClr val="6F6F6F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Professor Ben Garrod</a:t>
            </a:r>
          </a:p>
        </p:txBody>
      </p:sp>
      <p:sp>
        <p:nvSpPr>
          <p:cNvPr id="7" name="Freeform 7"/>
          <p:cNvSpPr/>
          <p:nvPr/>
        </p:nvSpPr>
        <p:spPr>
          <a:xfrm>
            <a:off x="2244494" y="5534639"/>
            <a:ext cx="4586122" cy="5020492"/>
          </a:xfrm>
          <a:custGeom>
            <a:avLst/>
            <a:gdLst/>
            <a:ahLst/>
            <a:cxnLst/>
            <a:rect l="l" t="t" r="r" b="b"/>
            <a:pathLst>
              <a:path w="4586122" h="5240657">
                <a:moveTo>
                  <a:pt x="0" y="0"/>
                </a:moveTo>
                <a:lnTo>
                  <a:pt x="4586122" y="0"/>
                </a:lnTo>
                <a:lnTo>
                  <a:pt x="4586122" y="5240657"/>
                </a:lnTo>
                <a:lnTo>
                  <a:pt x="0" y="5240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9598" r="-28726" b="-4385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8" name="TextBox 8"/>
          <p:cNvSpPr txBox="1"/>
          <p:nvPr/>
        </p:nvSpPr>
        <p:spPr>
          <a:xfrm rot="80165">
            <a:off x="3532293" y="4772576"/>
            <a:ext cx="2759612" cy="110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117">
                <a:solidFill>
                  <a:srgbClr val="6F6F6F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Mark Thompson</a:t>
            </a:r>
          </a:p>
        </p:txBody>
      </p:sp>
      <p:sp>
        <p:nvSpPr>
          <p:cNvPr id="9" name="Freeform 9"/>
          <p:cNvSpPr/>
          <p:nvPr/>
        </p:nvSpPr>
        <p:spPr>
          <a:xfrm>
            <a:off x="14705029" y="5157231"/>
            <a:ext cx="3822662" cy="5384030"/>
          </a:xfrm>
          <a:custGeom>
            <a:avLst/>
            <a:gdLst/>
            <a:ahLst/>
            <a:cxnLst/>
            <a:rect l="l" t="t" r="r" b="b"/>
            <a:pathLst>
              <a:path w="3822662" h="5384030">
                <a:moveTo>
                  <a:pt x="0" y="0"/>
                </a:moveTo>
                <a:lnTo>
                  <a:pt x="3822662" y="0"/>
                </a:lnTo>
                <a:lnTo>
                  <a:pt x="3822662" y="5384030"/>
                </a:lnTo>
                <a:lnTo>
                  <a:pt x="0" y="53840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 rot="-422500">
            <a:off x="14829969" y="4380796"/>
            <a:ext cx="3001085" cy="110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117">
                <a:solidFill>
                  <a:srgbClr val="6F6F6F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Dr Marcia Philbin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375909" y="5295901"/>
            <a:ext cx="4951100" cy="5259230"/>
          </a:xfrm>
          <a:custGeom>
            <a:avLst/>
            <a:gdLst/>
            <a:ahLst/>
            <a:cxnLst/>
            <a:rect l="l" t="t" r="r" b="b"/>
            <a:pathLst>
              <a:path w="4951100" h="6428297">
                <a:moveTo>
                  <a:pt x="0" y="0"/>
                </a:moveTo>
                <a:lnTo>
                  <a:pt x="4951100" y="0"/>
                </a:lnTo>
                <a:lnTo>
                  <a:pt x="4951100" y="6428297"/>
                </a:lnTo>
                <a:lnTo>
                  <a:pt x="0" y="64282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6114" t="-10760" r="-128733" b="-55355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2" name="TextBox 12"/>
          <p:cNvSpPr txBox="1"/>
          <p:nvPr/>
        </p:nvSpPr>
        <p:spPr>
          <a:xfrm rot="421858">
            <a:off x="12835092" y="4543065"/>
            <a:ext cx="1802163" cy="110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117">
                <a:solidFill>
                  <a:srgbClr val="6F6F6F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Lizzie Daly</a:t>
            </a:r>
          </a:p>
        </p:txBody>
      </p:sp>
      <p:sp>
        <p:nvSpPr>
          <p:cNvPr id="13" name="Freeform 13"/>
          <p:cNvSpPr/>
          <p:nvPr/>
        </p:nvSpPr>
        <p:spPr>
          <a:xfrm>
            <a:off x="5512239" y="5534638"/>
            <a:ext cx="4090612" cy="5020492"/>
          </a:xfrm>
          <a:custGeom>
            <a:avLst/>
            <a:gdLst/>
            <a:ahLst/>
            <a:cxnLst/>
            <a:rect l="l" t="t" r="r" b="b"/>
            <a:pathLst>
              <a:path w="4090612" h="7422738">
                <a:moveTo>
                  <a:pt x="0" y="0"/>
                </a:moveTo>
                <a:lnTo>
                  <a:pt x="4090612" y="0"/>
                </a:lnTo>
                <a:lnTo>
                  <a:pt x="4090612" y="7422738"/>
                </a:lnTo>
                <a:lnTo>
                  <a:pt x="0" y="74227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8113" r="-43344" b="-47849"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14" name="TextBox 14"/>
          <p:cNvSpPr txBox="1"/>
          <p:nvPr/>
        </p:nvSpPr>
        <p:spPr>
          <a:xfrm rot="-422500">
            <a:off x="6060505" y="4543064"/>
            <a:ext cx="3001085" cy="1103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117">
                <a:solidFill>
                  <a:srgbClr val="6F6F6F"/>
                </a:solidFill>
                <a:latin typeface="Museo Sans Rounded 1"/>
                <a:ea typeface="Museo Sans Rounded 1"/>
                <a:cs typeface="Museo Sans Rounded 1"/>
                <a:sym typeface="Museo Sans Rounded 1"/>
              </a:rPr>
              <a:t>Maddie Moate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533725" y="4391124"/>
            <a:ext cx="5711521" cy="6150137"/>
            <a:chOff x="0" y="112759"/>
            <a:chExt cx="7615361" cy="8200183"/>
          </a:xfrm>
        </p:grpSpPr>
        <p:sp>
          <p:nvSpPr>
            <p:cNvPr id="16" name="Freeform 16"/>
            <p:cNvSpPr/>
            <p:nvPr/>
          </p:nvSpPr>
          <p:spPr>
            <a:xfrm>
              <a:off x="0" y="1810419"/>
              <a:ext cx="7615361" cy="6502523"/>
            </a:xfrm>
            <a:custGeom>
              <a:avLst/>
              <a:gdLst/>
              <a:ahLst/>
              <a:cxnLst/>
              <a:rect l="l" t="t" r="r" b="b"/>
              <a:pathLst>
                <a:path w="7615361" h="8079771">
                  <a:moveTo>
                    <a:pt x="0" y="0"/>
                  </a:moveTo>
                  <a:lnTo>
                    <a:pt x="7615361" y="0"/>
                  </a:lnTo>
                  <a:lnTo>
                    <a:pt x="7615361" y="8079771"/>
                  </a:lnTo>
                  <a:lnTo>
                    <a:pt x="0" y="8079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" b="-58059"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7" name="TextBox 17"/>
            <p:cNvSpPr txBox="1"/>
            <p:nvPr/>
          </p:nvSpPr>
          <p:spPr>
            <a:xfrm rot="-84736">
              <a:off x="2021125" y="112759"/>
              <a:ext cx="4532326" cy="14907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4117">
                  <a:solidFill>
                    <a:srgbClr val="6F6F6F"/>
                  </a:solidFill>
                  <a:latin typeface="Museo Sans Rounded 1"/>
                  <a:ea typeface="Museo Sans Rounded 1"/>
                  <a:cs typeface="Museo Sans Rounded 1"/>
                  <a:sym typeface="Museo Sans Rounded 1"/>
                </a:rPr>
                <a:t>Dr Nira Chamberlain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516471" y="824603"/>
            <a:ext cx="13559857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16"/>
              </a:lnSpc>
            </a:pPr>
            <a:r>
              <a:rPr lang="en-US" sz="9300" spc="-279" dirty="0">
                <a:solidFill>
                  <a:srgbClr val="00617A"/>
                </a:solidFill>
                <a:latin typeface="Museo Sans"/>
                <a:ea typeface="Museo Sans"/>
                <a:cs typeface="Museo Sans"/>
                <a:sym typeface="Museo Sans"/>
              </a:rPr>
              <a:t>Meet our ambassadors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4539" y="1880838"/>
            <a:ext cx="7515963" cy="4486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617A"/>
                </a:solidFill>
                <a:latin typeface="Open Sans"/>
                <a:ea typeface="Open Sans"/>
                <a:cs typeface="Open Sans"/>
                <a:sym typeface="Open Sans"/>
              </a:rPr>
              <a:t>If something like the YSA had been around when I was at school, I honestly think I'd have explored my passion for science sooner, discovering it wouldn't just lead me down the stereotypical path of life in a white lab coat, but something that could be creative, social and full of adventure.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3815" y="6789606"/>
            <a:ext cx="7530965" cy="1862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3"/>
              </a:lnSpc>
            </a:pPr>
            <a:r>
              <a:rPr lang="en-US" sz="3545" b="1" i="1" dirty="0">
                <a:solidFill>
                  <a:srgbClr val="00617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Maddie Moate,</a:t>
            </a:r>
          </a:p>
          <a:p>
            <a:pPr algn="ctr">
              <a:lnSpc>
                <a:spcPts val="4963"/>
              </a:lnSpc>
            </a:pPr>
            <a:r>
              <a:rPr lang="en-US" sz="3545" b="1" i="1" dirty="0">
                <a:solidFill>
                  <a:srgbClr val="00617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TV presenter, author </a:t>
            </a:r>
          </a:p>
          <a:p>
            <a:pPr algn="ctr">
              <a:lnSpc>
                <a:spcPts val="4963"/>
              </a:lnSpc>
            </a:pPr>
            <a:r>
              <a:rPr lang="en-US" sz="3545" b="1" i="1" dirty="0">
                <a:solidFill>
                  <a:srgbClr val="00617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and YSA Ambassador</a:t>
            </a:r>
          </a:p>
        </p:txBody>
      </p:sp>
      <p:sp>
        <p:nvSpPr>
          <p:cNvPr id="4" name="Freeform 4"/>
          <p:cNvSpPr/>
          <p:nvPr/>
        </p:nvSpPr>
        <p:spPr>
          <a:xfrm>
            <a:off x="613971" y="1382385"/>
            <a:ext cx="1119688" cy="850963"/>
          </a:xfrm>
          <a:custGeom>
            <a:avLst/>
            <a:gdLst/>
            <a:ahLst/>
            <a:cxnLst/>
            <a:rect l="l" t="t" r="r" b="b"/>
            <a:pathLst>
              <a:path w="1119688" h="850963">
                <a:moveTo>
                  <a:pt x="0" y="0"/>
                </a:moveTo>
                <a:lnTo>
                  <a:pt x="1119688" y="0"/>
                </a:lnTo>
                <a:lnTo>
                  <a:pt x="1119688" y="850962"/>
                </a:lnTo>
                <a:lnTo>
                  <a:pt x="0" y="850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296400" y="0"/>
            <a:ext cx="10134600" cy="10287000"/>
          </a:xfrm>
          <a:custGeom>
            <a:avLst/>
            <a:gdLst/>
            <a:ahLst/>
            <a:cxnLst/>
            <a:rect l="l" t="t" r="r" b="b"/>
            <a:pathLst>
              <a:path w="10134600" h="10287000">
                <a:moveTo>
                  <a:pt x="0" y="0"/>
                </a:moveTo>
                <a:lnTo>
                  <a:pt x="10134600" y="0"/>
                </a:lnTo>
                <a:lnTo>
                  <a:pt x="101346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815" r="-27250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9296400" y="8962552"/>
            <a:ext cx="8991600" cy="1300437"/>
            <a:chOff x="0" y="0"/>
            <a:chExt cx="3041603" cy="4399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41603" cy="439901"/>
            </a:xfrm>
            <a:custGeom>
              <a:avLst/>
              <a:gdLst/>
              <a:ahLst/>
              <a:cxnLst/>
              <a:rect l="l" t="t" r="r" b="b"/>
              <a:pathLst>
                <a:path w="3041603" h="439901">
                  <a:moveTo>
                    <a:pt x="0" y="0"/>
                  </a:moveTo>
                  <a:lnTo>
                    <a:pt x="3041603" y="0"/>
                  </a:lnTo>
                  <a:lnTo>
                    <a:pt x="3041603" y="439901"/>
                  </a:lnTo>
                  <a:lnTo>
                    <a:pt x="0" y="439901"/>
                  </a:lnTo>
                  <a:close/>
                </a:path>
              </a:pathLst>
            </a:custGeom>
            <a:solidFill>
              <a:srgbClr val="00617A">
                <a:alpha val="71765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459613" y="9033651"/>
            <a:ext cx="8828261" cy="1091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Ambassadors Maddie Moate and Marty Jopson presenting medals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" y="0"/>
            <a:ext cx="18132818" cy="10287000"/>
          </a:xfrm>
          <a:custGeom>
            <a:avLst/>
            <a:gdLst/>
            <a:ahLst/>
            <a:cxnLst/>
            <a:rect l="l" t="t" r="r" b="b"/>
            <a:pathLst>
              <a:path w="18468215" h="10958789">
                <a:moveTo>
                  <a:pt x="0" y="0"/>
                </a:moveTo>
                <a:lnTo>
                  <a:pt x="18468216" y="0"/>
                </a:lnTo>
                <a:lnTo>
                  <a:pt x="18468216" y="10958790"/>
                </a:lnTo>
                <a:lnTo>
                  <a:pt x="0" y="109587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9295" b="-4922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584642" y="3461244"/>
            <a:ext cx="2536738" cy="2553094"/>
          </a:xfrm>
          <a:custGeom>
            <a:avLst/>
            <a:gdLst/>
            <a:ahLst/>
            <a:cxnLst/>
            <a:rect l="l" t="t" r="r" b="b"/>
            <a:pathLst>
              <a:path w="2536738" h="2553094">
                <a:moveTo>
                  <a:pt x="0" y="0"/>
                </a:moveTo>
                <a:lnTo>
                  <a:pt x="2536738" y="0"/>
                </a:lnTo>
                <a:lnTo>
                  <a:pt x="2536738" y="2553094"/>
                </a:lnTo>
                <a:lnTo>
                  <a:pt x="0" y="2553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76" r="-984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56365" y="3783646"/>
            <a:ext cx="3207211" cy="1908290"/>
          </a:xfrm>
          <a:custGeom>
            <a:avLst/>
            <a:gdLst/>
            <a:ahLst/>
            <a:cxnLst/>
            <a:rect l="l" t="t" r="r" b="b"/>
            <a:pathLst>
              <a:path w="3207211" h="1908290">
                <a:moveTo>
                  <a:pt x="0" y="0"/>
                </a:moveTo>
                <a:lnTo>
                  <a:pt x="3207211" y="0"/>
                </a:lnTo>
                <a:lnTo>
                  <a:pt x="3207211" y="1908290"/>
                </a:lnTo>
                <a:lnTo>
                  <a:pt x="0" y="19082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204879" y="3783646"/>
            <a:ext cx="3792464" cy="1820681"/>
          </a:xfrm>
          <a:custGeom>
            <a:avLst/>
            <a:gdLst/>
            <a:ahLst/>
            <a:cxnLst/>
            <a:rect l="l" t="t" r="r" b="b"/>
            <a:pathLst>
              <a:path w="3792464" h="1820681">
                <a:moveTo>
                  <a:pt x="0" y="0"/>
                </a:moveTo>
                <a:lnTo>
                  <a:pt x="3792464" y="0"/>
                </a:lnTo>
                <a:lnTo>
                  <a:pt x="3792464" y="1820680"/>
                </a:lnTo>
                <a:lnTo>
                  <a:pt x="0" y="1820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388" b="-2937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5952664" y="6230139"/>
            <a:ext cx="4110112" cy="1356337"/>
          </a:xfrm>
          <a:custGeom>
            <a:avLst/>
            <a:gdLst/>
            <a:ahLst/>
            <a:cxnLst/>
            <a:rect l="l" t="t" r="r" b="b"/>
            <a:pathLst>
              <a:path w="4110112" h="1356337">
                <a:moveTo>
                  <a:pt x="0" y="0"/>
                </a:moveTo>
                <a:lnTo>
                  <a:pt x="4110112" y="0"/>
                </a:lnTo>
                <a:lnTo>
                  <a:pt x="4110112" y="1356337"/>
                </a:lnTo>
                <a:lnTo>
                  <a:pt x="0" y="13563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2712281" y="8311133"/>
            <a:ext cx="2609484" cy="1334099"/>
          </a:xfrm>
          <a:custGeom>
            <a:avLst/>
            <a:gdLst/>
            <a:ahLst/>
            <a:cxnLst/>
            <a:rect l="l" t="t" r="r" b="b"/>
            <a:pathLst>
              <a:path w="2609484" h="1334099">
                <a:moveTo>
                  <a:pt x="0" y="0"/>
                </a:moveTo>
                <a:lnTo>
                  <a:pt x="2609484" y="0"/>
                </a:lnTo>
                <a:lnTo>
                  <a:pt x="2609484" y="1334099"/>
                </a:lnTo>
                <a:lnTo>
                  <a:pt x="0" y="13340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2406574" y="6036080"/>
            <a:ext cx="2925862" cy="1744456"/>
          </a:xfrm>
          <a:custGeom>
            <a:avLst/>
            <a:gdLst/>
            <a:ahLst/>
            <a:cxnLst/>
            <a:rect l="l" t="t" r="r" b="b"/>
            <a:pathLst>
              <a:path w="2925862" h="1744456">
                <a:moveTo>
                  <a:pt x="0" y="0"/>
                </a:moveTo>
                <a:lnTo>
                  <a:pt x="2925862" y="0"/>
                </a:lnTo>
                <a:lnTo>
                  <a:pt x="2925862" y="1744455"/>
                </a:lnTo>
                <a:lnTo>
                  <a:pt x="0" y="17444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962" r="-208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2663772" y="4041143"/>
            <a:ext cx="4595528" cy="1650793"/>
          </a:xfrm>
          <a:custGeom>
            <a:avLst/>
            <a:gdLst/>
            <a:ahLst/>
            <a:cxnLst/>
            <a:rect l="l" t="t" r="r" b="b"/>
            <a:pathLst>
              <a:path w="4595528" h="1650793">
                <a:moveTo>
                  <a:pt x="0" y="0"/>
                </a:moveTo>
                <a:lnTo>
                  <a:pt x="4595528" y="0"/>
                </a:lnTo>
                <a:lnTo>
                  <a:pt x="4595528" y="1650793"/>
                </a:lnTo>
                <a:lnTo>
                  <a:pt x="0" y="16507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2648055" y="7737428"/>
            <a:ext cx="3298643" cy="2157805"/>
          </a:xfrm>
          <a:custGeom>
            <a:avLst/>
            <a:gdLst/>
            <a:ahLst/>
            <a:cxnLst/>
            <a:rect l="l" t="t" r="r" b="b"/>
            <a:pathLst>
              <a:path w="3298643" h="2157805">
                <a:moveTo>
                  <a:pt x="0" y="0"/>
                </a:moveTo>
                <a:lnTo>
                  <a:pt x="3298643" y="0"/>
                </a:lnTo>
                <a:lnTo>
                  <a:pt x="3298643" y="2157805"/>
                </a:lnTo>
                <a:lnTo>
                  <a:pt x="0" y="21578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519" t="-30693" r="-7603" b="-437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0681901" y="5863386"/>
            <a:ext cx="2089843" cy="2089843"/>
          </a:xfrm>
          <a:custGeom>
            <a:avLst/>
            <a:gdLst/>
            <a:ahLst/>
            <a:cxnLst/>
            <a:rect l="l" t="t" r="r" b="b"/>
            <a:pathLst>
              <a:path w="2089843" h="2089843">
                <a:moveTo>
                  <a:pt x="0" y="0"/>
                </a:moveTo>
                <a:lnTo>
                  <a:pt x="2089844" y="0"/>
                </a:lnTo>
                <a:lnTo>
                  <a:pt x="2089844" y="2089843"/>
                </a:lnTo>
                <a:lnTo>
                  <a:pt x="0" y="20898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13390870" y="6343428"/>
            <a:ext cx="2490557" cy="1290152"/>
          </a:xfrm>
          <a:custGeom>
            <a:avLst/>
            <a:gdLst/>
            <a:ahLst/>
            <a:cxnLst/>
            <a:rect l="l" t="t" r="r" b="b"/>
            <a:pathLst>
              <a:path w="2490557" h="1290152">
                <a:moveTo>
                  <a:pt x="0" y="0"/>
                </a:moveTo>
                <a:lnTo>
                  <a:pt x="2490556" y="0"/>
                </a:lnTo>
                <a:lnTo>
                  <a:pt x="2490556" y="1290153"/>
                </a:lnTo>
                <a:lnTo>
                  <a:pt x="0" y="12901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730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6620858" y="7953229"/>
            <a:ext cx="5105965" cy="1961542"/>
          </a:xfrm>
          <a:custGeom>
            <a:avLst/>
            <a:gdLst/>
            <a:ahLst/>
            <a:cxnLst/>
            <a:rect l="l" t="t" r="r" b="b"/>
            <a:pathLst>
              <a:path w="5105965" h="1961542">
                <a:moveTo>
                  <a:pt x="0" y="0"/>
                </a:moveTo>
                <a:lnTo>
                  <a:pt x="5105965" y="0"/>
                </a:lnTo>
                <a:lnTo>
                  <a:pt x="5105965" y="1961542"/>
                </a:lnTo>
                <a:lnTo>
                  <a:pt x="0" y="196154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-90108" y="953447"/>
            <a:ext cx="18132817" cy="2656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16"/>
              </a:lnSpc>
            </a:pPr>
            <a:r>
              <a:rPr lang="en-US" sz="9300" spc="-279">
                <a:solidFill>
                  <a:srgbClr val="00617A"/>
                </a:solidFill>
                <a:latin typeface="Museo Sans"/>
                <a:ea typeface="Museo Sans"/>
                <a:cs typeface="Museo Sans"/>
                <a:sym typeface="Museo Sans"/>
              </a:rPr>
              <a:t>Thanks to our Partners and Collaborators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17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D730B-9127-C557-EF1F-80266AC6B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705ECA9F-6305-4B6B-353A-922472112294}"/>
              </a:ext>
            </a:extLst>
          </p:cNvPr>
          <p:cNvSpPr/>
          <p:nvPr/>
        </p:nvSpPr>
        <p:spPr>
          <a:xfrm>
            <a:off x="458637" y="434804"/>
            <a:ext cx="5047070" cy="2072453"/>
          </a:xfrm>
          <a:custGeom>
            <a:avLst/>
            <a:gdLst/>
            <a:ahLst/>
            <a:cxnLst/>
            <a:rect l="l" t="t" r="r" b="b"/>
            <a:pathLst>
              <a:path w="5047070" h="2072453">
                <a:moveTo>
                  <a:pt x="0" y="0"/>
                </a:moveTo>
                <a:lnTo>
                  <a:pt x="5047070" y="0"/>
                </a:lnTo>
                <a:lnTo>
                  <a:pt x="5047070" y="2072454"/>
                </a:lnTo>
                <a:lnTo>
                  <a:pt x="0" y="2072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F83019EA-F72D-98B7-B46B-0154D17361D0}"/>
              </a:ext>
            </a:extLst>
          </p:cNvPr>
          <p:cNvGrpSpPr>
            <a:grpSpLocks noChangeAspect="1"/>
          </p:cNvGrpSpPr>
          <p:nvPr/>
        </p:nvGrpSpPr>
        <p:grpSpPr>
          <a:xfrm>
            <a:off x="9905143" y="675268"/>
            <a:ext cx="8268279" cy="8268246"/>
            <a:chOff x="0" y="0"/>
            <a:chExt cx="6350000" cy="6349975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9F489C0A-C55C-A403-33C7-A2D8C85C9DB9}"/>
                </a:ext>
              </a:extLst>
            </p:cNvPr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t="-16747" b="-1674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6">
            <a:extLst>
              <a:ext uri="{FF2B5EF4-FFF2-40B4-BE49-F238E27FC236}">
                <a16:creationId xmlns:a16="http://schemas.microsoft.com/office/drawing/2014/main" id="{D5C27065-7BF8-030D-C9DB-B18A8A2C313A}"/>
              </a:ext>
            </a:extLst>
          </p:cNvPr>
          <p:cNvGrpSpPr/>
          <p:nvPr/>
        </p:nvGrpSpPr>
        <p:grpSpPr>
          <a:xfrm>
            <a:off x="899709" y="4054719"/>
            <a:ext cx="7201424" cy="1301986"/>
            <a:chOff x="0" y="0"/>
            <a:chExt cx="9601898" cy="1735982"/>
          </a:xfrm>
        </p:grpSpPr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429382B6-366E-CB9A-2223-854FCC74B442}"/>
                </a:ext>
              </a:extLst>
            </p:cNvPr>
            <p:cNvSpPr/>
            <p:nvPr/>
          </p:nvSpPr>
          <p:spPr>
            <a:xfrm>
              <a:off x="0" y="0"/>
              <a:ext cx="9601898" cy="1735982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9AB648EF-3376-E802-907C-CB737F3DE728}"/>
                </a:ext>
              </a:extLst>
            </p:cNvPr>
            <p:cNvSpPr txBox="1"/>
            <p:nvPr/>
          </p:nvSpPr>
          <p:spPr>
            <a:xfrm>
              <a:off x="205493" y="-142875"/>
              <a:ext cx="9190912" cy="1654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84"/>
                </a:lnSpc>
              </a:pPr>
              <a:r>
                <a:rPr lang="en-US" sz="7488">
                  <a:solidFill>
                    <a:srgbClr val="00617A"/>
                  </a:solidFill>
                  <a:latin typeface="Open Sans Extra Bold"/>
                  <a:ea typeface="Open Sans Extra Bold"/>
                  <a:cs typeface="Open Sans Extra Bold"/>
                  <a:sym typeface="Open Sans Extra Bold"/>
                </a:rPr>
                <a:t>Get involved!</a:t>
              </a:r>
            </a:p>
          </p:txBody>
        </p:sp>
      </p:grpSp>
      <p:sp>
        <p:nvSpPr>
          <p:cNvPr id="21" name="TextBox 11">
            <a:extLst>
              <a:ext uri="{FF2B5EF4-FFF2-40B4-BE49-F238E27FC236}">
                <a16:creationId xmlns:a16="http://schemas.microsoft.com/office/drawing/2014/main" id="{E5223891-D830-43EA-3EA3-D282C1C3B884}"/>
              </a:ext>
            </a:extLst>
          </p:cNvPr>
          <p:cNvSpPr txBox="1"/>
          <p:nvPr/>
        </p:nvSpPr>
        <p:spPr>
          <a:xfrm>
            <a:off x="2863792" y="5562013"/>
            <a:ext cx="5168912" cy="62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0"/>
              </a:lnSpc>
            </a:pPr>
            <a:r>
              <a:rPr lang="en-US" sz="3650" dirty="0">
                <a:solidFill>
                  <a:schemeClr val="bg1"/>
                </a:solidFill>
                <a:latin typeface="Open Sans Extra Bold"/>
                <a:ea typeface="Open Sans Extra Bold"/>
                <a:cs typeface="Open Sans Extra Bold"/>
                <a:sym typeface="Open Sans Extra Bold"/>
                <a:hlinkClick r:id="rId4" tooltip="https://ysawards.co.u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www.ysawards.co.uk</a:t>
            </a:r>
          </a:p>
        </p:txBody>
      </p:sp>
      <p:pic>
        <p:nvPicPr>
          <p:cNvPr id="22" name="Picture 13">
            <a:extLst>
              <a:ext uri="{FF2B5EF4-FFF2-40B4-BE49-F238E27FC236}">
                <a16:creationId xmlns:a16="http://schemas.microsoft.com/office/drawing/2014/main" id="{37CA89AB-37DC-932A-B935-236381E4F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704" y="5562013"/>
            <a:ext cx="3529956" cy="352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977</Words>
  <Application>Microsoft Office PowerPoint</Application>
  <PresentationFormat>Custom</PresentationFormat>
  <Paragraphs>110</Paragraphs>
  <Slides>23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Arial</vt:lpstr>
      <vt:lpstr>Open Sans Bold Italics</vt:lpstr>
      <vt:lpstr>Museo Slab 1</vt:lpstr>
      <vt:lpstr>Museo Slab 2</vt:lpstr>
      <vt:lpstr>Open Sans</vt:lpstr>
      <vt:lpstr>Open Sans Extra Bold</vt:lpstr>
      <vt:lpstr>Museo Sans Rounded 2</vt:lpstr>
      <vt:lpstr>Calibri</vt:lpstr>
      <vt:lpstr>Open Sans Italics</vt:lpstr>
      <vt:lpstr>Museo Sans</vt:lpstr>
      <vt:lpstr>Museo Sans Rounded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Launching YSA in your school BI 2026</dc:title>
  <dc:creator>Samantha Fox (JIC)</dc:creator>
  <cp:lastModifiedBy>Samantha Fox (JIC)</cp:lastModifiedBy>
  <cp:revision>5</cp:revision>
  <dcterms:created xsi:type="dcterms:W3CDTF">2006-08-16T00:00:00Z</dcterms:created>
  <dcterms:modified xsi:type="dcterms:W3CDTF">2026-09-30T11:10:51Z</dcterms:modified>
  <dc:identifier>DAHU58gAwic</dc:identifier>
</cp:coreProperties>
</file>